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1748BE38-3BB5-4C08-B10A-9A7C5BB45691}" type="datetimeFigureOut">
              <a:rPr lang="sv-SE" smtClean="0"/>
              <a:t>2012-12-14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64357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48BE38-3BB5-4C08-B10A-9A7C5BB45691}" type="datetimeFigureOut">
              <a:rPr lang="sv-SE" smtClean="0"/>
              <a:t>2012-12-14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141448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48BE38-3BB5-4C08-B10A-9A7C5BB45691}" type="datetimeFigureOut">
              <a:rPr lang="sv-SE" smtClean="0"/>
              <a:t>2012-12-14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7917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48BE38-3BB5-4C08-B10A-9A7C5BB45691}" type="datetimeFigureOut">
              <a:rPr lang="sv-SE" smtClean="0"/>
              <a:t>2012-12-14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406826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1748BE38-3BB5-4C08-B10A-9A7C5BB45691}" type="datetimeFigureOut">
              <a:rPr lang="sv-SE" smtClean="0"/>
              <a:t>2012-12-14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25646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48BE38-3BB5-4C08-B10A-9A7C5BB45691}" type="datetimeFigureOut">
              <a:rPr lang="sv-SE" smtClean="0"/>
              <a:t>2012-12-14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30505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748BE38-3BB5-4C08-B10A-9A7C5BB45691}" type="datetimeFigureOut">
              <a:rPr lang="sv-SE" smtClean="0"/>
              <a:t>2012-12-14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173238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748BE38-3BB5-4C08-B10A-9A7C5BB45691}" type="datetimeFigureOut">
              <a:rPr lang="sv-SE" smtClean="0"/>
              <a:t>2012-12-14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3640447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48BE38-3BB5-4C08-B10A-9A7C5BB45691}" type="datetimeFigureOut">
              <a:rPr lang="sv-SE" smtClean="0"/>
              <a:t>2012-12-14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359190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748BE38-3BB5-4C08-B10A-9A7C5BB45691}" type="datetimeFigureOut">
              <a:rPr lang="sv-SE" smtClean="0"/>
              <a:t>2012-12-14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258653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748BE38-3BB5-4C08-B10A-9A7C5BB45691}" type="datetimeFigureOut">
              <a:rPr lang="sv-SE" smtClean="0"/>
              <a:t>2012-12-14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DEEC42B-611A-4B3D-AB34-E4DA9B300375}" type="slidenum">
              <a:rPr lang="sv-SE" smtClean="0"/>
              <a:t>‹#›</a:t>
            </a:fld>
            <a:endParaRPr lang="sv-SE"/>
          </a:p>
        </p:txBody>
      </p:sp>
    </p:spTree>
    <p:extLst>
      <p:ext uri="{BB962C8B-B14F-4D97-AF65-F5344CB8AC3E}">
        <p14:creationId xmlns:p14="http://schemas.microsoft.com/office/powerpoint/2010/main" val="267029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8BE38-3BB5-4C08-B10A-9A7C5BB45691}" type="datetimeFigureOut">
              <a:rPr lang="sv-SE" smtClean="0"/>
              <a:t>2012-12-14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EC42B-611A-4B3D-AB34-E4DA9B300375}" type="slidenum">
              <a:rPr lang="sv-SE" smtClean="0"/>
              <a:t>‹#›</a:t>
            </a:fld>
            <a:endParaRPr lang="sv-SE"/>
          </a:p>
        </p:txBody>
      </p:sp>
    </p:spTree>
    <p:extLst>
      <p:ext uri="{BB962C8B-B14F-4D97-AF65-F5344CB8AC3E}">
        <p14:creationId xmlns:p14="http://schemas.microsoft.com/office/powerpoint/2010/main" val="1198156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63" y="908720"/>
            <a:ext cx="763012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971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395536" y="1124744"/>
            <a:ext cx="8496944" cy="4824536"/>
          </a:xfrm>
        </p:spPr>
        <p:txBody>
          <a:bodyPr>
            <a:noAutofit/>
          </a:bodyPr>
          <a:lstStyle/>
          <a:p>
            <a:r>
              <a:rPr lang="sv-SE" sz="2400" b="1" dirty="0">
                <a:solidFill>
                  <a:schemeClr val="bg1"/>
                </a:solidFill>
              </a:rPr>
              <a:t>Att alla </a:t>
            </a:r>
            <a:r>
              <a:rPr lang="sv-SE" sz="2400" b="1" dirty="0" smtClean="0">
                <a:solidFill>
                  <a:schemeClr val="bg1"/>
                </a:solidFill>
              </a:rPr>
              <a:t>tidigare opererades </a:t>
            </a:r>
            <a:r>
              <a:rPr lang="sv-SE" sz="2400" b="1" dirty="0">
                <a:solidFill>
                  <a:schemeClr val="bg1"/>
                </a:solidFill>
              </a:rPr>
              <a:t>till flickor </a:t>
            </a:r>
            <a:r>
              <a:rPr lang="sv-SE" sz="2400" b="1" dirty="0" smtClean="0">
                <a:solidFill>
                  <a:schemeClr val="bg1"/>
                </a:solidFill>
              </a:rPr>
              <a:t>beror på ett fall från 1973.</a:t>
            </a:r>
          </a:p>
          <a:p>
            <a:r>
              <a:rPr lang="sv-SE" sz="2400" b="1" dirty="0" smtClean="0">
                <a:solidFill>
                  <a:schemeClr val="bg1"/>
                </a:solidFill>
              </a:rPr>
              <a:t>Fallet </a:t>
            </a:r>
            <a:r>
              <a:rPr lang="sv-SE" sz="2400" b="1" dirty="0">
                <a:solidFill>
                  <a:schemeClr val="bg1"/>
                </a:solidFill>
              </a:rPr>
              <a:t>har blivit känt som "John/Joan". En pojkes penis hade blivit </a:t>
            </a:r>
            <a:r>
              <a:rPr lang="sv-SE" sz="2400" b="1" dirty="0" smtClean="0">
                <a:solidFill>
                  <a:schemeClr val="bg1"/>
                </a:solidFill>
              </a:rPr>
              <a:t>skadad </a:t>
            </a:r>
            <a:r>
              <a:rPr lang="sv-SE" sz="2400" b="1" dirty="0">
                <a:solidFill>
                  <a:schemeClr val="bg1"/>
                </a:solidFill>
              </a:rPr>
              <a:t>när pojken blev omskuren att läkare blev tvungna att amputera penisen helt. </a:t>
            </a:r>
            <a:endParaRPr lang="sv-SE" sz="2400" b="1" dirty="0" smtClean="0">
              <a:solidFill>
                <a:schemeClr val="bg1"/>
              </a:solidFill>
            </a:endParaRPr>
          </a:p>
          <a:p>
            <a:endParaRPr lang="sv-SE" sz="2400" b="1" dirty="0" smtClean="0">
              <a:solidFill>
                <a:schemeClr val="bg1"/>
              </a:solidFill>
            </a:endParaRPr>
          </a:p>
          <a:p>
            <a:r>
              <a:rPr lang="sv-SE" sz="2400" b="1" dirty="0" smtClean="0">
                <a:solidFill>
                  <a:schemeClr val="bg1"/>
                </a:solidFill>
              </a:rPr>
              <a:t>Istället </a:t>
            </a:r>
            <a:r>
              <a:rPr lang="sv-SE" sz="2400" b="1" dirty="0">
                <a:solidFill>
                  <a:schemeClr val="bg1"/>
                </a:solidFill>
              </a:rPr>
              <a:t>opererades pojken (född </a:t>
            </a:r>
            <a:r>
              <a:rPr lang="sv-SE" sz="2400" b="1" dirty="0" smtClean="0">
                <a:solidFill>
                  <a:schemeClr val="bg1"/>
                </a:solidFill>
              </a:rPr>
              <a:t>Bruce) </a:t>
            </a:r>
            <a:r>
              <a:rPr lang="sv-SE" sz="2400" b="1" dirty="0">
                <a:solidFill>
                  <a:schemeClr val="bg1"/>
                </a:solidFill>
              </a:rPr>
              <a:t>om till flicka och föräldrarna instruerades i att uppfostra barnet som en flicka kallad "Brenda</a:t>
            </a:r>
            <a:r>
              <a:rPr lang="sv-SE" sz="2400" b="1" dirty="0" smtClean="0">
                <a:solidFill>
                  <a:schemeClr val="bg1"/>
                </a:solidFill>
              </a:rPr>
              <a:t>".</a:t>
            </a:r>
          </a:p>
          <a:p>
            <a:endParaRPr lang="sv-SE" sz="2400" b="1" dirty="0">
              <a:solidFill>
                <a:schemeClr val="bg1"/>
              </a:solidFill>
            </a:endParaRPr>
          </a:p>
          <a:p>
            <a:r>
              <a:rPr lang="sv-SE" sz="2400" b="1" dirty="0" smtClean="0">
                <a:solidFill>
                  <a:schemeClr val="bg1"/>
                </a:solidFill>
              </a:rPr>
              <a:t>I </a:t>
            </a:r>
            <a:r>
              <a:rPr lang="sv-SE" sz="2400" b="1" dirty="0">
                <a:solidFill>
                  <a:schemeClr val="bg1"/>
                </a:solidFill>
              </a:rPr>
              <a:t>rapporten berättas att barnet anpassat sig väl till en kvinnlig könsroll även om "hon" var litet av en pojkflicka. Denna rapport fick betydande genomslag på en mängd olika områden eftersom den sågs som ett bevis på att könstillhörighet är inlärd. </a:t>
            </a:r>
          </a:p>
        </p:txBody>
      </p:sp>
      <p:sp>
        <p:nvSpPr>
          <p:cNvPr id="4" name="Rubrik 1"/>
          <p:cNvSpPr txBox="1">
            <a:spLocks noGrp="1"/>
          </p:cNvSpPr>
          <p:nvPr>
            <p:ph type="ctrTitle"/>
          </p:nvPr>
        </p:nvSpPr>
        <p:spPr>
          <a:xfrm>
            <a:off x="611560" y="116632"/>
            <a:ext cx="7705228" cy="115185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7300" b="1" dirty="0" smtClean="0">
                <a:solidFill>
                  <a:schemeClr val="bg1"/>
                </a:solidFill>
              </a:rPr>
              <a:t>Intersexualitet</a:t>
            </a:r>
            <a:r>
              <a:rPr lang="sv-SE" sz="6000" b="1" dirty="0" smtClean="0">
                <a:solidFill>
                  <a:schemeClr val="bg1"/>
                </a:solidFill>
              </a:rPr>
              <a:t/>
            </a:r>
            <a:br>
              <a:rPr lang="sv-SE" sz="6000" b="1" dirty="0" smtClean="0">
                <a:solidFill>
                  <a:schemeClr val="bg1"/>
                </a:solidFill>
              </a:rPr>
            </a:br>
            <a:endParaRPr lang="sv-SE" sz="3100" b="1" dirty="0">
              <a:solidFill>
                <a:schemeClr val="bg1"/>
              </a:solidFill>
            </a:endParaRPr>
          </a:p>
        </p:txBody>
      </p:sp>
    </p:spTree>
    <p:extLst>
      <p:ext uri="{BB962C8B-B14F-4D97-AF65-F5344CB8AC3E}">
        <p14:creationId xmlns:p14="http://schemas.microsoft.com/office/powerpoint/2010/main" val="1899952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124744"/>
            <a:ext cx="8363272" cy="5544616"/>
          </a:xfrm>
        </p:spPr>
        <p:txBody>
          <a:bodyPr>
            <a:normAutofit fontScale="92500" lnSpcReduction="10000"/>
          </a:bodyPr>
          <a:lstStyle/>
          <a:p>
            <a:pPr marL="0" indent="0">
              <a:buNone/>
            </a:pPr>
            <a:r>
              <a:rPr lang="sv-SE" b="1" dirty="0">
                <a:solidFill>
                  <a:schemeClr val="bg1"/>
                </a:solidFill>
              </a:rPr>
              <a:t>1997 </a:t>
            </a:r>
            <a:r>
              <a:rPr lang="sv-SE" b="1" dirty="0" smtClean="0">
                <a:solidFill>
                  <a:schemeClr val="bg1"/>
                </a:solidFill>
              </a:rPr>
              <a:t>kom en uppföljningsstudie </a:t>
            </a:r>
            <a:r>
              <a:rPr lang="sv-SE" b="1" dirty="0">
                <a:solidFill>
                  <a:schemeClr val="bg1"/>
                </a:solidFill>
              </a:rPr>
              <a:t>av </a:t>
            </a:r>
            <a:r>
              <a:rPr lang="sv-SE" b="1" dirty="0" smtClean="0">
                <a:solidFill>
                  <a:schemeClr val="bg1"/>
                </a:solidFill>
              </a:rPr>
              <a:t>om </a:t>
            </a:r>
            <a:r>
              <a:rPr lang="sv-SE" b="1" dirty="0">
                <a:solidFill>
                  <a:schemeClr val="bg1"/>
                </a:solidFill>
              </a:rPr>
              <a:t>hur det hade gått för "Brenda". Pojken som hade uppfostrats till flicka </a:t>
            </a:r>
            <a:r>
              <a:rPr lang="sv-SE" b="1" dirty="0" smtClean="0">
                <a:solidFill>
                  <a:schemeClr val="bg1"/>
                </a:solidFill>
              </a:rPr>
              <a:t>och som </a:t>
            </a:r>
            <a:r>
              <a:rPr lang="sv-SE" b="1" dirty="0">
                <a:solidFill>
                  <a:schemeClr val="bg1"/>
                </a:solidFill>
              </a:rPr>
              <a:t>inte kände till </a:t>
            </a:r>
            <a:r>
              <a:rPr lang="sv-SE" b="1" dirty="0" smtClean="0">
                <a:solidFill>
                  <a:schemeClr val="bg1"/>
                </a:solidFill>
              </a:rPr>
              <a:t>sanningen utvecklade </a:t>
            </a:r>
            <a:r>
              <a:rPr lang="sv-SE" b="1" dirty="0">
                <a:solidFill>
                  <a:schemeClr val="bg1"/>
                </a:solidFill>
              </a:rPr>
              <a:t>en manlig könsidentitet</a:t>
            </a:r>
            <a:r>
              <a:rPr lang="sv-SE" b="1" dirty="0" smtClean="0">
                <a:solidFill>
                  <a:schemeClr val="bg1"/>
                </a:solidFill>
              </a:rPr>
              <a:t>.</a:t>
            </a:r>
          </a:p>
          <a:p>
            <a:pPr marL="0" indent="0">
              <a:buNone/>
            </a:pPr>
            <a:endParaRPr lang="sv-SE" b="1" dirty="0" smtClean="0">
              <a:solidFill>
                <a:schemeClr val="bg1"/>
              </a:solidFill>
            </a:endParaRPr>
          </a:p>
          <a:p>
            <a:pPr marL="0" indent="0">
              <a:buNone/>
            </a:pPr>
            <a:r>
              <a:rPr lang="sv-SE" b="1" dirty="0" smtClean="0">
                <a:solidFill>
                  <a:schemeClr val="bg1"/>
                </a:solidFill>
              </a:rPr>
              <a:t>"</a:t>
            </a:r>
            <a:r>
              <a:rPr lang="sv-SE" b="1" dirty="0">
                <a:solidFill>
                  <a:schemeClr val="bg1"/>
                </a:solidFill>
              </a:rPr>
              <a:t>Hon" slet av sina klänningar, vägrade leka med dockor </a:t>
            </a:r>
            <a:r>
              <a:rPr lang="sv-SE" b="1" dirty="0" smtClean="0">
                <a:solidFill>
                  <a:schemeClr val="bg1"/>
                </a:solidFill>
              </a:rPr>
              <a:t>och ville leka med killar. </a:t>
            </a:r>
            <a:r>
              <a:rPr lang="sv-SE" b="1" dirty="0">
                <a:solidFill>
                  <a:schemeClr val="bg1"/>
                </a:solidFill>
              </a:rPr>
              <a:t>"Hon" </a:t>
            </a:r>
            <a:r>
              <a:rPr lang="sv-SE" b="1" dirty="0" smtClean="0">
                <a:solidFill>
                  <a:schemeClr val="bg1"/>
                </a:solidFill>
              </a:rPr>
              <a:t>ville inte ha ”tjejkläder” och </a:t>
            </a:r>
            <a:r>
              <a:rPr lang="sv-SE" b="1" dirty="0">
                <a:solidFill>
                  <a:schemeClr val="bg1"/>
                </a:solidFill>
              </a:rPr>
              <a:t>försökte kissa </a:t>
            </a:r>
            <a:r>
              <a:rPr lang="sv-SE" b="1" dirty="0" smtClean="0">
                <a:solidFill>
                  <a:schemeClr val="bg1"/>
                </a:solidFill>
              </a:rPr>
              <a:t>stående.</a:t>
            </a:r>
          </a:p>
          <a:p>
            <a:pPr marL="0" indent="0">
              <a:buNone/>
            </a:pPr>
            <a:endParaRPr lang="sv-SE" b="1" dirty="0">
              <a:solidFill>
                <a:schemeClr val="bg1"/>
              </a:solidFill>
            </a:endParaRPr>
          </a:p>
          <a:p>
            <a:pPr marL="0" indent="0">
              <a:buNone/>
            </a:pPr>
            <a:r>
              <a:rPr lang="sv-SE" b="1" dirty="0" smtClean="0">
                <a:solidFill>
                  <a:schemeClr val="bg1"/>
                </a:solidFill>
              </a:rPr>
              <a:t>När </a:t>
            </a:r>
            <a:r>
              <a:rPr lang="sv-SE" b="1" dirty="0">
                <a:solidFill>
                  <a:schemeClr val="bg1"/>
                </a:solidFill>
              </a:rPr>
              <a:t>puberteten kom vägrade "Brenda" att fortsätta ta kvinnliga könshormoner eftersom "hon" avskydde de förändringar de </a:t>
            </a:r>
            <a:r>
              <a:rPr lang="sv-SE" b="1" dirty="0" smtClean="0">
                <a:solidFill>
                  <a:schemeClr val="bg1"/>
                </a:solidFill>
              </a:rPr>
              <a:t>åstadkom.</a:t>
            </a:r>
          </a:p>
        </p:txBody>
      </p:sp>
      <p:sp>
        <p:nvSpPr>
          <p:cNvPr id="4" name="Rubrik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7300" b="1" dirty="0" smtClean="0">
                <a:solidFill>
                  <a:schemeClr val="bg1"/>
                </a:solidFill>
              </a:rPr>
              <a:t>Intersexualitet</a:t>
            </a:r>
            <a:r>
              <a:rPr lang="sv-SE" sz="6000" b="1" dirty="0" smtClean="0">
                <a:solidFill>
                  <a:schemeClr val="bg1"/>
                </a:solidFill>
              </a:rPr>
              <a:t/>
            </a:r>
            <a:br>
              <a:rPr lang="sv-SE" sz="6000" b="1" dirty="0" smtClean="0">
                <a:solidFill>
                  <a:schemeClr val="bg1"/>
                </a:solidFill>
              </a:rPr>
            </a:br>
            <a:endParaRPr lang="sv-SE" sz="3100" b="1" dirty="0">
              <a:solidFill>
                <a:schemeClr val="bg1"/>
              </a:solidFill>
            </a:endParaRPr>
          </a:p>
        </p:txBody>
      </p:sp>
    </p:spTree>
    <p:extLst>
      <p:ext uri="{BB962C8B-B14F-4D97-AF65-F5344CB8AC3E}">
        <p14:creationId xmlns:p14="http://schemas.microsoft.com/office/powerpoint/2010/main" val="3003668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99592" y="-14372"/>
            <a:ext cx="7704856" cy="1329651"/>
          </a:xfrm>
        </p:spPr>
        <p:txBody>
          <a:bodyPr>
            <a:normAutofit/>
          </a:bodyPr>
          <a:lstStyle/>
          <a:p>
            <a:r>
              <a:rPr lang="sv-SE" sz="6000" b="1" dirty="0" smtClean="0">
                <a:solidFill>
                  <a:schemeClr val="bg1"/>
                </a:solidFill>
              </a:rPr>
              <a:t>Intersexualitet</a:t>
            </a:r>
            <a:endParaRPr lang="sv-SE" sz="6000" dirty="0"/>
          </a:p>
        </p:txBody>
      </p:sp>
      <p:sp>
        <p:nvSpPr>
          <p:cNvPr id="3" name="Underrubrik 2"/>
          <p:cNvSpPr>
            <a:spLocks noGrp="1"/>
          </p:cNvSpPr>
          <p:nvPr>
            <p:ph type="subTitle" idx="1"/>
          </p:nvPr>
        </p:nvSpPr>
        <p:spPr>
          <a:xfrm>
            <a:off x="395536" y="1124744"/>
            <a:ext cx="8280920" cy="5400600"/>
          </a:xfrm>
        </p:spPr>
        <p:txBody>
          <a:bodyPr>
            <a:normAutofit fontScale="92500"/>
          </a:bodyPr>
          <a:lstStyle/>
          <a:p>
            <a:r>
              <a:rPr lang="sv-SE" b="1" dirty="0" smtClean="0">
                <a:solidFill>
                  <a:schemeClr val="bg1"/>
                </a:solidFill>
              </a:rPr>
              <a:t>Vid 14 års ålder var "Brenda" på gränsen för självmord och vägrade fortsätta leva som tjej. "Hennes" far bröt då ihop och berättade sanningen.</a:t>
            </a:r>
          </a:p>
          <a:p>
            <a:endParaRPr lang="sv-SE" b="1" dirty="0" smtClean="0">
              <a:solidFill>
                <a:schemeClr val="bg1"/>
              </a:solidFill>
            </a:endParaRPr>
          </a:p>
          <a:p>
            <a:r>
              <a:rPr lang="sv-SE" b="1" dirty="0">
                <a:solidFill>
                  <a:schemeClr val="bg1"/>
                </a:solidFill>
              </a:rPr>
              <a:t>För "Brenda" blev livet plötsligt begripligt. Han började kalla sig David, gick över till att ta manliga hormoner, opererade bort brösten och genomgick operationer för att återskapa en penis. Vid 25 års ålder gifte sig David med en kvinna och tillsammans adopterade de sedan flera barn.</a:t>
            </a:r>
            <a:endParaRPr lang="sv-SE" b="1" dirty="0" smtClean="0">
              <a:solidFill>
                <a:schemeClr val="bg1"/>
              </a:solidFill>
            </a:endParaRPr>
          </a:p>
          <a:p>
            <a:endParaRPr lang="sv-SE" dirty="0"/>
          </a:p>
        </p:txBody>
      </p:sp>
    </p:spTree>
    <p:extLst>
      <p:ext uri="{BB962C8B-B14F-4D97-AF65-F5344CB8AC3E}">
        <p14:creationId xmlns:p14="http://schemas.microsoft.com/office/powerpoint/2010/main" val="4006194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971600" y="1412776"/>
            <a:ext cx="7344816" cy="4226024"/>
          </a:xfrm>
        </p:spPr>
        <p:txBody>
          <a:bodyPr>
            <a:normAutofit/>
          </a:bodyPr>
          <a:lstStyle/>
          <a:p>
            <a:r>
              <a:rPr lang="sv-SE" dirty="0"/>
              <a:t/>
            </a:r>
            <a:br>
              <a:rPr lang="sv-SE" dirty="0"/>
            </a:br>
            <a:r>
              <a:rPr lang="sv-SE" b="1" dirty="0">
                <a:solidFill>
                  <a:schemeClr val="bg1"/>
                </a:solidFill>
              </a:rPr>
              <a:t>Intersexualitet har många olika orsaker. Vissa ligger på kromosomnivå, vissa är </a:t>
            </a:r>
            <a:r>
              <a:rPr lang="sv-SE" b="1" dirty="0" smtClean="0">
                <a:solidFill>
                  <a:schemeClr val="bg1"/>
                </a:solidFill>
              </a:rPr>
              <a:t>hormonella. </a:t>
            </a:r>
          </a:p>
          <a:p>
            <a:endParaRPr lang="sv-SE" b="1" dirty="0">
              <a:solidFill>
                <a:schemeClr val="bg1"/>
              </a:solidFill>
            </a:endParaRPr>
          </a:p>
          <a:p>
            <a:r>
              <a:rPr lang="sv-SE" b="1" dirty="0" smtClean="0">
                <a:solidFill>
                  <a:schemeClr val="bg1"/>
                </a:solidFill>
              </a:rPr>
              <a:t>Här </a:t>
            </a:r>
            <a:r>
              <a:rPr lang="sv-SE" b="1" dirty="0">
                <a:solidFill>
                  <a:schemeClr val="bg1"/>
                </a:solidFill>
              </a:rPr>
              <a:t>följer en lista på nu kända orsaker. Det finns säkert fler som forskarna kommer att upptäcka så småningom.</a:t>
            </a:r>
          </a:p>
        </p:txBody>
      </p:sp>
      <p:sp>
        <p:nvSpPr>
          <p:cNvPr id="4" name="Rubrik 1"/>
          <p:cNvSpPr>
            <a:spLocks noGrp="1"/>
          </p:cNvSpPr>
          <p:nvPr>
            <p:ph type="ctrTitle"/>
          </p:nvPr>
        </p:nvSpPr>
        <p:spPr>
          <a:xfrm>
            <a:off x="827584" y="332656"/>
            <a:ext cx="7704856" cy="1329651"/>
          </a:xfrm>
        </p:spPr>
        <p:txBody>
          <a:bodyPr>
            <a:normAutofit fontScale="90000"/>
          </a:bodyPr>
          <a:lstStyle/>
          <a:p>
            <a:r>
              <a:rPr lang="sv-SE" sz="6000" b="1" dirty="0" smtClean="0">
                <a:solidFill>
                  <a:schemeClr val="bg1"/>
                </a:solidFill>
              </a:rPr>
              <a:t>Orsaker till intersexualitet</a:t>
            </a:r>
            <a:br>
              <a:rPr lang="sv-SE" sz="6000" b="1" dirty="0" smtClean="0">
                <a:solidFill>
                  <a:schemeClr val="bg1"/>
                </a:solidFill>
              </a:rPr>
            </a:br>
            <a:endParaRPr lang="sv-SE" sz="6000" dirty="0">
              <a:solidFill>
                <a:schemeClr val="bg1"/>
              </a:solidFill>
            </a:endParaRPr>
          </a:p>
        </p:txBody>
      </p:sp>
    </p:spTree>
    <p:extLst>
      <p:ext uri="{BB962C8B-B14F-4D97-AF65-F5344CB8AC3E}">
        <p14:creationId xmlns:p14="http://schemas.microsoft.com/office/powerpoint/2010/main" val="2861174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196752"/>
            <a:ext cx="8363272" cy="5400600"/>
          </a:xfrm>
        </p:spPr>
        <p:txBody>
          <a:bodyPr>
            <a:normAutofit fontScale="92500" lnSpcReduction="20000"/>
          </a:bodyPr>
          <a:lstStyle/>
          <a:p>
            <a:pPr marL="0" indent="0">
              <a:buNone/>
            </a:pPr>
            <a:r>
              <a:rPr lang="sv-SE" sz="5200" b="1" dirty="0">
                <a:solidFill>
                  <a:schemeClr val="bg1"/>
                </a:solidFill>
              </a:rPr>
              <a:t>XYY </a:t>
            </a:r>
            <a:r>
              <a:rPr lang="sv-SE" sz="5200" b="1" dirty="0" smtClean="0">
                <a:solidFill>
                  <a:schemeClr val="bg1"/>
                </a:solidFill>
              </a:rPr>
              <a:t>syndrom (1 av 1000 födda)</a:t>
            </a:r>
            <a:endParaRPr lang="sv-SE" sz="5200" b="1" dirty="0">
              <a:solidFill>
                <a:schemeClr val="bg1"/>
              </a:solidFill>
            </a:endParaRPr>
          </a:p>
          <a:p>
            <a:pPr marL="0" indent="0">
              <a:buNone/>
            </a:pPr>
            <a:r>
              <a:rPr lang="sv-SE" b="1" dirty="0">
                <a:solidFill>
                  <a:schemeClr val="bg1"/>
                </a:solidFill>
              </a:rPr>
              <a:t/>
            </a:r>
            <a:br>
              <a:rPr lang="sv-SE" b="1" dirty="0">
                <a:solidFill>
                  <a:schemeClr val="bg1"/>
                </a:solidFill>
              </a:rPr>
            </a:br>
            <a:r>
              <a:rPr lang="sv-SE" b="1" dirty="0">
                <a:solidFill>
                  <a:schemeClr val="bg1"/>
                </a:solidFill>
              </a:rPr>
              <a:t>Dessa personer föds som män. Eftersom XYY-män är överrepresenterade i fängelser trodde man under en period att den extra Y-kromosomen gjorde dessa män mer våldsamma än andra </a:t>
            </a:r>
            <a:r>
              <a:rPr lang="sv-SE" b="1" dirty="0" smtClean="0">
                <a:solidFill>
                  <a:schemeClr val="bg1"/>
                </a:solidFill>
              </a:rPr>
              <a:t>Det </a:t>
            </a:r>
            <a:r>
              <a:rPr lang="sv-SE" b="1" dirty="0">
                <a:solidFill>
                  <a:schemeClr val="bg1"/>
                </a:solidFill>
              </a:rPr>
              <a:t>har visat vara fel. </a:t>
            </a:r>
            <a:endParaRPr lang="sv-SE" b="1" dirty="0" smtClean="0">
              <a:solidFill>
                <a:schemeClr val="bg1"/>
              </a:solidFill>
            </a:endParaRPr>
          </a:p>
          <a:p>
            <a:pPr marL="0" indent="0">
              <a:buNone/>
            </a:pPr>
            <a:endParaRPr lang="sv-SE" b="1" dirty="0">
              <a:solidFill>
                <a:schemeClr val="bg1"/>
              </a:solidFill>
            </a:endParaRPr>
          </a:p>
          <a:p>
            <a:pPr marL="0" indent="0">
              <a:buNone/>
            </a:pPr>
            <a:r>
              <a:rPr lang="sv-SE" b="1" dirty="0" smtClean="0">
                <a:solidFill>
                  <a:schemeClr val="bg1"/>
                </a:solidFill>
              </a:rPr>
              <a:t>Anledningen </a:t>
            </a:r>
            <a:r>
              <a:rPr lang="sv-SE" b="1" dirty="0">
                <a:solidFill>
                  <a:schemeClr val="bg1"/>
                </a:solidFill>
              </a:rPr>
              <a:t>är istället att dessa män kan ha lägre IQ än genomsnittet och därför åker fast oftare. De har också markant större kroppslängd vilket gör dem lättare att identifiera</a:t>
            </a:r>
          </a:p>
        </p:txBody>
      </p:sp>
      <p:sp>
        <p:nvSpPr>
          <p:cNvPr id="4" name="Rubrik 1"/>
          <p:cNvSpPr txBox="1">
            <a:spLocks/>
          </p:cNvSpPr>
          <p:nvPr/>
        </p:nvSpPr>
        <p:spPr>
          <a:xfrm>
            <a:off x="827584" y="332656"/>
            <a:ext cx="7704856" cy="132965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6500" b="1" dirty="0" smtClean="0">
                <a:solidFill>
                  <a:schemeClr val="bg1"/>
                </a:solidFill>
              </a:rPr>
              <a:t>Orsaker till intersexualitet</a:t>
            </a:r>
            <a:r>
              <a:rPr lang="sv-SE" sz="6000" b="1" dirty="0" smtClean="0">
                <a:solidFill>
                  <a:schemeClr val="bg1"/>
                </a:solidFill>
              </a:rPr>
              <a:t/>
            </a:r>
            <a:br>
              <a:rPr lang="sv-SE" sz="6000" b="1" dirty="0" smtClean="0">
                <a:solidFill>
                  <a:schemeClr val="bg1"/>
                </a:solidFill>
              </a:rPr>
            </a:br>
            <a:endParaRPr lang="sv-SE" sz="6000" dirty="0">
              <a:solidFill>
                <a:schemeClr val="bg1"/>
              </a:solidFill>
            </a:endParaRPr>
          </a:p>
        </p:txBody>
      </p:sp>
    </p:spTree>
    <p:extLst>
      <p:ext uri="{BB962C8B-B14F-4D97-AF65-F5344CB8AC3E}">
        <p14:creationId xmlns:p14="http://schemas.microsoft.com/office/powerpoint/2010/main" val="1929154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539552" y="1124744"/>
            <a:ext cx="7920880" cy="5112568"/>
          </a:xfrm>
        </p:spPr>
        <p:txBody>
          <a:bodyPr>
            <a:normAutofit fontScale="77500" lnSpcReduction="20000"/>
          </a:bodyPr>
          <a:lstStyle/>
          <a:p>
            <a:r>
              <a:rPr lang="sv-SE" sz="5200" b="1" dirty="0">
                <a:solidFill>
                  <a:schemeClr val="bg1"/>
                </a:solidFill>
              </a:rPr>
              <a:t>Klinefelters syndrom </a:t>
            </a:r>
            <a:r>
              <a:rPr lang="sv-SE" sz="5200" b="1" dirty="0" smtClean="0">
                <a:solidFill>
                  <a:schemeClr val="bg1"/>
                </a:solidFill>
              </a:rPr>
              <a:t>XXY</a:t>
            </a:r>
          </a:p>
          <a:p>
            <a:r>
              <a:rPr lang="sv-SE" sz="5200" b="1" dirty="0" smtClean="0">
                <a:solidFill>
                  <a:schemeClr val="bg1"/>
                </a:solidFill>
              </a:rPr>
              <a:t>(1 av 600 födda)</a:t>
            </a:r>
            <a:endParaRPr lang="sv-SE" sz="5200" b="1" dirty="0">
              <a:solidFill>
                <a:schemeClr val="bg1"/>
              </a:solidFill>
            </a:endParaRPr>
          </a:p>
          <a:p>
            <a:r>
              <a:rPr lang="sv-SE" dirty="0">
                <a:solidFill>
                  <a:schemeClr val="bg1"/>
                </a:solidFill>
              </a:rPr>
              <a:t/>
            </a:r>
            <a:br>
              <a:rPr lang="sv-SE" dirty="0">
                <a:solidFill>
                  <a:schemeClr val="bg1"/>
                </a:solidFill>
              </a:rPr>
            </a:br>
            <a:r>
              <a:rPr lang="sv-SE" b="1" dirty="0">
                <a:solidFill>
                  <a:schemeClr val="bg1"/>
                </a:solidFill>
              </a:rPr>
              <a:t>Dessa personer föds som </a:t>
            </a:r>
            <a:r>
              <a:rPr lang="sv-SE" b="1" dirty="0" smtClean="0">
                <a:solidFill>
                  <a:schemeClr val="bg1"/>
                </a:solidFill>
              </a:rPr>
              <a:t>pojkar. Beror </a:t>
            </a:r>
            <a:r>
              <a:rPr lang="sv-SE" b="1" dirty="0">
                <a:solidFill>
                  <a:schemeClr val="bg1"/>
                </a:solidFill>
              </a:rPr>
              <a:t>på en kromosomförändring hos fostret. Istället för de vanliga 46 kromosomerna har en person med Klinefelters syndrom 47 kromosomer, den extra kromosomen är en könskromosom. </a:t>
            </a:r>
            <a:endParaRPr lang="sv-SE" b="1" dirty="0" smtClean="0">
              <a:solidFill>
                <a:schemeClr val="bg1"/>
              </a:solidFill>
            </a:endParaRPr>
          </a:p>
          <a:p>
            <a:endParaRPr lang="sv-SE" b="1" dirty="0">
              <a:solidFill>
                <a:schemeClr val="bg1"/>
              </a:solidFill>
            </a:endParaRPr>
          </a:p>
          <a:p>
            <a:r>
              <a:rPr lang="sv-SE" b="1" dirty="0" smtClean="0">
                <a:solidFill>
                  <a:schemeClr val="bg1"/>
                </a:solidFill>
              </a:rPr>
              <a:t>Fram </a:t>
            </a:r>
            <a:r>
              <a:rPr lang="sv-SE" b="1" dirty="0">
                <a:solidFill>
                  <a:schemeClr val="bg1"/>
                </a:solidFill>
              </a:rPr>
              <a:t>till puberteten kan man inte visuellt se några olikheter mellan en vanlig pojke och en pojke med Klinefelters syndrom, men efter puberteten är följande symptom vanliga: </a:t>
            </a:r>
          </a:p>
        </p:txBody>
      </p:sp>
      <p:sp>
        <p:nvSpPr>
          <p:cNvPr id="5" name="Rubrik 1"/>
          <p:cNvSpPr txBox="1">
            <a:spLocks/>
          </p:cNvSpPr>
          <p:nvPr/>
        </p:nvSpPr>
        <p:spPr>
          <a:xfrm>
            <a:off x="827584" y="188640"/>
            <a:ext cx="7704856" cy="132965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6500" b="1" dirty="0" smtClean="0">
                <a:solidFill>
                  <a:schemeClr val="bg1"/>
                </a:solidFill>
              </a:rPr>
              <a:t>Orsaker till intersexualitet</a:t>
            </a:r>
            <a:r>
              <a:rPr lang="sv-SE" sz="6000" b="1" dirty="0" smtClean="0">
                <a:solidFill>
                  <a:schemeClr val="bg1"/>
                </a:solidFill>
              </a:rPr>
              <a:t/>
            </a:r>
            <a:br>
              <a:rPr lang="sv-SE" sz="6000" b="1" dirty="0" smtClean="0">
                <a:solidFill>
                  <a:schemeClr val="bg1"/>
                </a:solidFill>
              </a:rPr>
            </a:br>
            <a:endParaRPr lang="sv-SE" sz="6000" dirty="0">
              <a:solidFill>
                <a:schemeClr val="bg1"/>
              </a:solidFill>
            </a:endParaRPr>
          </a:p>
        </p:txBody>
      </p:sp>
    </p:spTree>
    <p:extLst>
      <p:ext uri="{BB962C8B-B14F-4D97-AF65-F5344CB8AC3E}">
        <p14:creationId xmlns:p14="http://schemas.microsoft.com/office/powerpoint/2010/main" val="4223874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51" y="908720"/>
            <a:ext cx="8676042"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69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1143000"/>
          </a:xfrm>
        </p:spPr>
        <p:txBody>
          <a:bodyPr>
            <a:normAutofit/>
          </a:bodyPr>
          <a:lstStyle/>
          <a:p>
            <a:r>
              <a:rPr lang="sv-SE" sz="5400" b="1" dirty="0" smtClean="0">
                <a:solidFill>
                  <a:schemeClr val="bg1"/>
                </a:solidFill>
              </a:rPr>
              <a:t>Orsaker till intersexualitet</a:t>
            </a:r>
            <a:endParaRPr lang="sv-SE" sz="5400" dirty="0"/>
          </a:p>
        </p:txBody>
      </p:sp>
      <p:sp>
        <p:nvSpPr>
          <p:cNvPr id="3" name="Platshållare för innehåll 2"/>
          <p:cNvSpPr>
            <a:spLocks noGrp="1"/>
          </p:cNvSpPr>
          <p:nvPr>
            <p:ph idx="1"/>
          </p:nvPr>
        </p:nvSpPr>
        <p:spPr>
          <a:xfrm>
            <a:off x="457200" y="1196752"/>
            <a:ext cx="8435280" cy="5328592"/>
          </a:xfrm>
        </p:spPr>
        <p:txBody>
          <a:bodyPr>
            <a:normAutofit fontScale="85000" lnSpcReduction="20000"/>
          </a:bodyPr>
          <a:lstStyle/>
          <a:p>
            <a:pPr marL="0" indent="0">
              <a:buNone/>
            </a:pPr>
            <a:r>
              <a:rPr lang="sv-SE" sz="5700" b="1" dirty="0" smtClean="0">
                <a:solidFill>
                  <a:schemeClr val="bg1"/>
                </a:solidFill>
              </a:rPr>
              <a:t>Hormomstörning</a:t>
            </a:r>
          </a:p>
          <a:p>
            <a:pPr marL="0" indent="0">
              <a:buNone/>
            </a:pPr>
            <a:r>
              <a:rPr lang="sv-SE" sz="4100" b="1" dirty="0" smtClean="0">
                <a:solidFill>
                  <a:schemeClr val="bg1"/>
                </a:solidFill>
              </a:rPr>
              <a:t>5-a-reductase</a:t>
            </a:r>
            <a:r>
              <a:rPr lang="sv-SE" sz="5700" b="1" dirty="0" smtClean="0">
                <a:solidFill>
                  <a:schemeClr val="bg1"/>
                </a:solidFill>
              </a:rPr>
              <a:t> </a:t>
            </a:r>
            <a:r>
              <a:rPr lang="sv-SE" sz="3600" b="1" dirty="0" err="1">
                <a:solidFill>
                  <a:schemeClr val="bg1"/>
                </a:solidFill>
              </a:rPr>
              <a:t>deficiency</a:t>
            </a:r>
            <a:endParaRPr lang="sv-SE" sz="3600" b="1" dirty="0">
              <a:solidFill>
                <a:schemeClr val="bg1"/>
              </a:solidFill>
            </a:endParaRPr>
          </a:p>
          <a:p>
            <a:pPr marL="0" indent="0">
              <a:buNone/>
            </a:pPr>
            <a:r>
              <a:rPr lang="sv-SE" dirty="0"/>
              <a:t/>
            </a:r>
            <a:br>
              <a:rPr lang="sv-SE" dirty="0"/>
            </a:br>
            <a:r>
              <a:rPr lang="sv-SE" b="1" dirty="0">
                <a:solidFill>
                  <a:schemeClr val="bg1"/>
                </a:solidFill>
              </a:rPr>
              <a:t>Dessa personer föds med tvetydiga könsorgan. De har invändiga testiklar men yttre könsorgan som liknar kvinnliga organ oftare än manliga. Tillståndet </a:t>
            </a:r>
            <a:r>
              <a:rPr lang="sv-SE" b="1" dirty="0" smtClean="0">
                <a:solidFill>
                  <a:schemeClr val="bg1"/>
                </a:solidFill>
              </a:rPr>
              <a:t>beror på en </a:t>
            </a:r>
            <a:r>
              <a:rPr lang="sv-SE" b="1" dirty="0">
                <a:solidFill>
                  <a:schemeClr val="bg1"/>
                </a:solidFill>
              </a:rPr>
              <a:t>ovanlig kromosomförändring och förekommer enbart i Dominikanska Republiken, Turkiet och </a:t>
            </a:r>
            <a:r>
              <a:rPr lang="sv-SE" b="1" dirty="0" smtClean="0">
                <a:solidFill>
                  <a:schemeClr val="bg1"/>
                </a:solidFill>
              </a:rPr>
              <a:t>Papua </a:t>
            </a:r>
            <a:r>
              <a:rPr lang="sv-SE" b="1" dirty="0">
                <a:solidFill>
                  <a:schemeClr val="bg1"/>
                </a:solidFill>
              </a:rPr>
              <a:t>Nya </a:t>
            </a:r>
            <a:r>
              <a:rPr lang="sv-SE" b="1" dirty="0" smtClean="0">
                <a:solidFill>
                  <a:schemeClr val="bg1"/>
                </a:solidFill>
              </a:rPr>
              <a:t>Guinea.</a:t>
            </a:r>
          </a:p>
          <a:p>
            <a:pPr marL="0" indent="0">
              <a:buNone/>
            </a:pPr>
            <a:endParaRPr lang="sv-SE" b="1" dirty="0">
              <a:solidFill>
                <a:schemeClr val="bg1"/>
              </a:solidFill>
            </a:endParaRPr>
          </a:p>
          <a:p>
            <a:pPr marL="0" indent="0">
              <a:buNone/>
            </a:pPr>
            <a:r>
              <a:rPr lang="sv-SE" b="1" dirty="0" smtClean="0">
                <a:solidFill>
                  <a:schemeClr val="bg1"/>
                </a:solidFill>
              </a:rPr>
              <a:t>Bristen </a:t>
            </a:r>
            <a:r>
              <a:rPr lang="sv-SE" b="1" dirty="0">
                <a:solidFill>
                  <a:schemeClr val="bg1"/>
                </a:solidFill>
              </a:rPr>
              <a:t>på ett enzym gör att testosteron inte kan omvandlas till DHT (dihydrotestosteron). </a:t>
            </a:r>
            <a:r>
              <a:rPr lang="sv-SE" b="1" dirty="0" smtClean="0">
                <a:solidFill>
                  <a:schemeClr val="bg1"/>
                </a:solidFill>
              </a:rPr>
              <a:t>Detta gör att testiklarna ligger gömda i buken och att penisen inte utvecklas i fosterstadiet.</a:t>
            </a:r>
          </a:p>
          <a:p>
            <a:pPr marL="0" indent="0">
              <a:buNone/>
            </a:pPr>
            <a:endParaRPr lang="sv-SE" dirty="0">
              <a:solidFill>
                <a:schemeClr val="bg1"/>
              </a:solidFill>
            </a:endParaRPr>
          </a:p>
        </p:txBody>
      </p:sp>
    </p:spTree>
    <p:extLst>
      <p:ext uri="{BB962C8B-B14F-4D97-AF65-F5344CB8AC3E}">
        <p14:creationId xmlns:p14="http://schemas.microsoft.com/office/powerpoint/2010/main" val="3407749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5300" b="1" dirty="0" smtClean="0">
                <a:solidFill>
                  <a:schemeClr val="bg1"/>
                </a:solidFill>
              </a:rPr>
              <a:t>5-a-reductase </a:t>
            </a:r>
            <a:r>
              <a:rPr lang="sv-SE" sz="5300" b="1" dirty="0" err="1" smtClean="0">
                <a:solidFill>
                  <a:schemeClr val="bg1"/>
                </a:solidFill>
              </a:rPr>
              <a:t>deficiency</a:t>
            </a:r>
            <a:r>
              <a:rPr lang="sv-SE" b="1" dirty="0" smtClean="0">
                <a:solidFill>
                  <a:schemeClr val="bg1"/>
                </a:solidFill>
              </a:rPr>
              <a:t/>
            </a:r>
            <a:br>
              <a:rPr lang="sv-SE" b="1" dirty="0" smtClean="0">
                <a:solidFill>
                  <a:schemeClr val="bg1"/>
                </a:solidFill>
              </a:rPr>
            </a:br>
            <a:endParaRPr lang="sv-SE" dirty="0"/>
          </a:p>
        </p:txBody>
      </p:sp>
      <p:sp>
        <p:nvSpPr>
          <p:cNvPr id="3" name="Platshållare för innehåll 2"/>
          <p:cNvSpPr>
            <a:spLocks noGrp="1"/>
          </p:cNvSpPr>
          <p:nvPr>
            <p:ph idx="1"/>
          </p:nvPr>
        </p:nvSpPr>
        <p:spPr/>
        <p:txBody>
          <a:bodyPr>
            <a:normAutofit fontScale="85000" lnSpcReduction="10000"/>
          </a:bodyPr>
          <a:lstStyle/>
          <a:p>
            <a:pPr marL="0" indent="0">
              <a:buNone/>
            </a:pPr>
            <a:r>
              <a:rPr lang="sv-SE" b="1" dirty="0" smtClean="0">
                <a:solidFill>
                  <a:schemeClr val="bg1"/>
                </a:solidFill>
              </a:rPr>
              <a:t>Barnen uppfostras oftast i en kvinnlig könsroll för att, i puberteten när testiklarna lägger sig på plats i pungen och penisen växer, övergå till en manlig. På spanska kallas dessa pojkar </a:t>
            </a:r>
            <a:r>
              <a:rPr lang="sv-SE" b="1" dirty="0" err="1" smtClean="0">
                <a:solidFill>
                  <a:schemeClr val="bg1"/>
                </a:solidFill>
              </a:rPr>
              <a:t>guevodoces</a:t>
            </a:r>
            <a:r>
              <a:rPr lang="sv-SE" b="1" dirty="0" smtClean="0">
                <a:solidFill>
                  <a:schemeClr val="bg1"/>
                </a:solidFill>
              </a:rPr>
              <a:t> ("ballar vid tolv"). </a:t>
            </a:r>
          </a:p>
          <a:p>
            <a:pPr marL="0" indent="0">
              <a:buNone/>
            </a:pPr>
            <a:endParaRPr lang="sv-SE" b="1" dirty="0">
              <a:solidFill>
                <a:schemeClr val="bg1"/>
              </a:solidFill>
            </a:endParaRPr>
          </a:p>
          <a:p>
            <a:pPr marL="0" indent="0">
              <a:buNone/>
            </a:pPr>
            <a:r>
              <a:rPr lang="sv-SE" b="1" dirty="0" smtClean="0">
                <a:solidFill>
                  <a:schemeClr val="bg1"/>
                </a:solidFill>
              </a:rPr>
              <a:t>Ett del personer väljer att fortsätta leva som kvinnor, men de flesta väljer att bli ”män”. Undersökningar har visat att de som övergår till en manlig könsroll inte påverkas i sin manliga könsidentitet av att ha blivit uppfostrade som flickor under tio till tjugo år.</a:t>
            </a:r>
          </a:p>
          <a:p>
            <a:endParaRPr lang="sv-SE" dirty="0"/>
          </a:p>
        </p:txBody>
      </p:sp>
    </p:spTree>
    <p:extLst>
      <p:ext uri="{BB962C8B-B14F-4D97-AF65-F5344CB8AC3E}">
        <p14:creationId xmlns:p14="http://schemas.microsoft.com/office/powerpoint/2010/main" val="98107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solidFill>
                  <a:schemeClr val="bg1"/>
                </a:solidFill>
              </a:rPr>
              <a:t>Könsidentitet</a:t>
            </a:r>
            <a:endParaRPr lang="sv-SE" sz="6000" b="1" dirty="0">
              <a:solidFill>
                <a:schemeClr val="bg1"/>
              </a:solidFill>
            </a:endParaRPr>
          </a:p>
        </p:txBody>
      </p:sp>
      <p:sp>
        <p:nvSpPr>
          <p:cNvPr id="3" name="Platshållare för innehåll 2"/>
          <p:cNvSpPr>
            <a:spLocks noGrp="1"/>
          </p:cNvSpPr>
          <p:nvPr>
            <p:ph idx="1"/>
          </p:nvPr>
        </p:nvSpPr>
        <p:spPr>
          <a:xfrm>
            <a:off x="457200" y="1600201"/>
            <a:ext cx="8147248" cy="4205064"/>
          </a:xfrm>
        </p:spPr>
        <p:txBody>
          <a:bodyPr/>
          <a:lstStyle/>
          <a:p>
            <a:pPr marL="0" indent="0">
              <a:buNone/>
            </a:pPr>
            <a:r>
              <a:rPr lang="sv-SE" b="1" dirty="0" smtClean="0">
                <a:solidFill>
                  <a:schemeClr val="bg1"/>
                </a:solidFill>
              </a:rPr>
              <a:t>Du fick ditt juridiska kön när du föddes. Det bestämdes utifrån hur din kropp såg ut.</a:t>
            </a:r>
          </a:p>
          <a:p>
            <a:pPr marL="0" indent="0">
              <a:buNone/>
            </a:pPr>
            <a:endParaRPr lang="sv-SE" b="1" dirty="0">
              <a:solidFill>
                <a:schemeClr val="bg1"/>
              </a:solidFill>
            </a:endParaRPr>
          </a:p>
          <a:p>
            <a:pPr marL="0" indent="0">
              <a:buNone/>
            </a:pPr>
            <a:r>
              <a:rPr lang="sv-SE" b="1" dirty="0" smtClean="0">
                <a:solidFill>
                  <a:schemeClr val="bg1"/>
                </a:solidFill>
              </a:rPr>
              <a:t>Tänk om du inte känner att din könsidentitet stämmer överens med ditt juridiska kön.</a:t>
            </a:r>
          </a:p>
          <a:p>
            <a:pPr marL="0" indent="0">
              <a:buNone/>
            </a:pPr>
            <a:endParaRPr lang="sv-SE" b="1" dirty="0" smtClean="0">
              <a:solidFill>
                <a:schemeClr val="bg1"/>
              </a:solidFill>
            </a:endParaRPr>
          </a:p>
          <a:p>
            <a:pPr marL="0" indent="0">
              <a:buNone/>
            </a:pPr>
            <a:endParaRPr lang="sv-SE" b="1" dirty="0">
              <a:solidFill>
                <a:schemeClr val="bg1"/>
              </a:solidFill>
            </a:endParaRPr>
          </a:p>
          <a:p>
            <a:pPr marL="0" indent="0">
              <a:buNone/>
            </a:pPr>
            <a:endParaRPr lang="sv-SE"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581128"/>
            <a:ext cx="4874912" cy="176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06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836712"/>
            <a:ext cx="7772400" cy="1470025"/>
          </a:xfrm>
        </p:spPr>
        <p:txBody>
          <a:bodyPr>
            <a:noAutofit/>
          </a:bodyPr>
          <a:lstStyle/>
          <a:p>
            <a:r>
              <a:rPr lang="sv-SE" sz="6000" b="1" dirty="0" smtClean="0">
                <a:solidFill>
                  <a:schemeClr val="bg1"/>
                </a:solidFill>
              </a:rPr>
              <a:t>Könshormoner och sexuell identitet</a:t>
            </a:r>
            <a:br>
              <a:rPr lang="sv-SE" sz="6000" b="1" dirty="0" smtClean="0">
                <a:solidFill>
                  <a:schemeClr val="bg1"/>
                </a:solidFill>
              </a:rPr>
            </a:br>
            <a:endParaRPr lang="sv-SE" sz="6000" b="1" dirty="0">
              <a:solidFill>
                <a:schemeClr val="bg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952" y="4941168"/>
            <a:ext cx="1995301" cy="134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2852936"/>
            <a:ext cx="1981177" cy="135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683567" y="2276872"/>
            <a:ext cx="1837160" cy="523220"/>
          </a:xfrm>
          <a:prstGeom prst="rect">
            <a:avLst/>
          </a:prstGeom>
          <a:noFill/>
        </p:spPr>
        <p:txBody>
          <a:bodyPr wrap="square" rtlCol="0">
            <a:spAutoFit/>
          </a:bodyPr>
          <a:lstStyle/>
          <a:p>
            <a:r>
              <a:rPr lang="sv-SE" sz="2800" b="1" dirty="0" smtClean="0">
                <a:solidFill>
                  <a:schemeClr val="bg1"/>
                </a:solidFill>
              </a:rPr>
              <a:t>Östrogen</a:t>
            </a:r>
            <a:endParaRPr lang="sv-SE" sz="2800" b="1" dirty="0">
              <a:solidFill>
                <a:schemeClr val="bg1"/>
              </a:solidFill>
            </a:endParaRPr>
          </a:p>
        </p:txBody>
      </p:sp>
      <p:sp>
        <p:nvSpPr>
          <p:cNvPr id="9" name="textruta 8"/>
          <p:cNvSpPr txBox="1"/>
          <p:nvPr/>
        </p:nvSpPr>
        <p:spPr>
          <a:xfrm>
            <a:off x="611559" y="4293096"/>
            <a:ext cx="2574834" cy="523220"/>
          </a:xfrm>
          <a:prstGeom prst="rect">
            <a:avLst/>
          </a:prstGeom>
          <a:noFill/>
        </p:spPr>
        <p:txBody>
          <a:bodyPr wrap="square" rtlCol="0">
            <a:spAutoFit/>
          </a:bodyPr>
          <a:lstStyle/>
          <a:p>
            <a:r>
              <a:rPr lang="sv-SE" sz="2800" b="1" dirty="0" smtClean="0">
                <a:solidFill>
                  <a:schemeClr val="bg1"/>
                </a:solidFill>
              </a:rPr>
              <a:t>Testosteron</a:t>
            </a:r>
            <a:endParaRPr lang="sv-SE" sz="2800" b="1" dirty="0">
              <a:solidFill>
                <a:schemeClr val="bg1"/>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022" y="4357822"/>
            <a:ext cx="2498860" cy="18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022" y="2207861"/>
            <a:ext cx="2487506" cy="215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9" y="2152339"/>
            <a:ext cx="2736304" cy="411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878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solidFill>
                  <a:schemeClr val="bg1"/>
                </a:solidFill>
              </a:rPr>
              <a:t>Transsexuell</a:t>
            </a:r>
            <a:endParaRPr lang="sv-SE" sz="6000" b="1" dirty="0">
              <a:solidFill>
                <a:schemeClr val="bg1"/>
              </a:solidFill>
            </a:endParaRPr>
          </a:p>
        </p:txBody>
      </p:sp>
      <p:sp>
        <p:nvSpPr>
          <p:cNvPr id="3" name="Platshållare för innehåll 2"/>
          <p:cNvSpPr>
            <a:spLocks noGrp="1"/>
          </p:cNvSpPr>
          <p:nvPr>
            <p:ph idx="1"/>
          </p:nvPr>
        </p:nvSpPr>
        <p:spPr>
          <a:xfrm>
            <a:off x="467544" y="1412776"/>
            <a:ext cx="4032448" cy="4788570"/>
          </a:xfrm>
        </p:spPr>
        <p:txBody>
          <a:bodyPr>
            <a:normAutofit fontScale="92500" lnSpcReduction="20000"/>
          </a:bodyPr>
          <a:lstStyle/>
          <a:p>
            <a:pPr marL="0" indent="0">
              <a:buNone/>
            </a:pPr>
            <a:r>
              <a:rPr lang="sv-SE" b="1" dirty="0" smtClean="0">
                <a:solidFill>
                  <a:schemeClr val="bg1"/>
                </a:solidFill>
              </a:rPr>
              <a:t>Som transsexuell upplever personen att den har ett annat kön än det juridiska/biologiska.</a:t>
            </a:r>
          </a:p>
          <a:p>
            <a:endParaRPr lang="sv-SE" b="1" dirty="0">
              <a:solidFill>
                <a:schemeClr val="bg1"/>
              </a:solidFill>
            </a:endParaRPr>
          </a:p>
          <a:p>
            <a:pPr marL="0" indent="0">
              <a:buNone/>
            </a:pPr>
            <a:r>
              <a:rPr lang="sv-SE" b="1" dirty="0" smtClean="0">
                <a:solidFill>
                  <a:schemeClr val="bg1"/>
                </a:solidFill>
              </a:rPr>
              <a:t>Det händer att transexuella byter kön genom operation.</a:t>
            </a:r>
          </a:p>
          <a:p>
            <a:pPr marL="0" indent="0">
              <a:buNone/>
            </a:pPr>
            <a:endParaRPr lang="sv-SE" b="1" dirty="0" smtClean="0">
              <a:solidFill>
                <a:schemeClr val="bg1"/>
              </a:solidFill>
            </a:endParaRPr>
          </a:p>
          <a:p>
            <a:pPr marL="0" indent="0">
              <a:buNone/>
            </a:pPr>
            <a:r>
              <a:rPr lang="sv-SE" sz="2600" b="1" i="1" dirty="0" smtClean="0">
                <a:solidFill>
                  <a:schemeClr val="bg1"/>
                </a:solidFill>
              </a:rPr>
              <a:t>Till höger Dana International.</a:t>
            </a:r>
            <a:endParaRPr lang="sv-SE" sz="2600" b="1" i="1" dirty="0">
              <a:solidFill>
                <a:schemeClr val="bg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3192380" cy="478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135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16632"/>
            <a:ext cx="7772400" cy="1470025"/>
          </a:xfrm>
        </p:spPr>
        <p:txBody>
          <a:bodyPr>
            <a:normAutofit/>
          </a:bodyPr>
          <a:lstStyle/>
          <a:p>
            <a:r>
              <a:rPr lang="sv-SE" sz="6000" b="1" dirty="0" smtClean="0">
                <a:solidFill>
                  <a:schemeClr val="bg1"/>
                </a:solidFill>
              </a:rPr>
              <a:t>Transvestit</a:t>
            </a:r>
            <a:endParaRPr lang="sv-SE" sz="6000" b="1" dirty="0">
              <a:solidFill>
                <a:schemeClr val="bg1"/>
              </a:solidFill>
            </a:endParaRPr>
          </a:p>
        </p:txBody>
      </p:sp>
      <p:sp>
        <p:nvSpPr>
          <p:cNvPr id="3" name="Underrubrik 2"/>
          <p:cNvSpPr>
            <a:spLocks noGrp="1"/>
          </p:cNvSpPr>
          <p:nvPr>
            <p:ph type="subTitle" idx="1"/>
          </p:nvPr>
        </p:nvSpPr>
        <p:spPr>
          <a:xfrm>
            <a:off x="539552" y="1268760"/>
            <a:ext cx="8604448" cy="3937992"/>
          </a:xfrm>
        </p:spPr>
        <p:txBody>
          <a:bodyPr/>
          <a:lstStyle/>
          <a:p>
            <a:pPr marL="457200" indent="-457200">
              <a:buFont typeface="Arial" pitchFamily="34" charset="0"/>
              <a:buChar char="•"/>
            </a:pPr>
            <a:r>
              <a:rPr lang="sv-SE" b="1" dirty="0" smtClean="0">
                <a:solidFill>
                  <a:schemeClr val="bg1"/>
                </a:solidFill>
              </a:rPr>
              <a:t>Namnet kommer av latinets </a:t>
            </a:r>
            <a:r>
              <a:rPr lang="sv-SE" b="1" i="1" dirty="0" smtClean="0">
                <a:solidFill>
                  <a:schemeClr val="bg1"/>
                </a:solidFill>
              </a:rPr>
              <a:t>Trans</a:t>
            </a:r>
            <a:r>
              <a:rPr lang="sv-SE" b="1" dirty="0" smtClean="0">
                <a:solidFill>
                  <a:schemeClr val="bg1"/>
                </a:solidFill>
              </a:rPr>
              <a:t> = över till andra sidan och </a:t>
            </a:r>
            <a:r>
              <a:rPr lang="sv-SE" b="1" i="1" dirty="0" err="1" smtClean="0">
                <a:solidFill>
                  <a:schemeClr val="bg1"/>
                </a:solidFill>
              </a:rPr>
              <a:t>vestis</a:t>
            </a:r>
            <a:r>
              <a:rPr lang="sv-SE" b="1" dirty="0" smtClean="0">
                <a:solidFill>
                  <a:schemeClr val="bg1"/>
                </a:solidFill>
              </a:rPr>
              <a:t> = kläder</a:t>
            </a:r>
          </a:p>
          <a:p>
            <a:pPr marL="457200" indent="-457200">
              <a:buFont typeface="Arial" pitchFamily="34" charset="0"/>
              <a:buChar char="•"/>
            </a:pPr>
            <a:r>
              <a:rPr lang="sv-SE" b="1" dirty="0" smtClean="0">
                <a:solidFill>
                  <a:schemeClr val="bg1"/>
                </a:solidFill>
              </a:rPr>
              <a:t>Som transvestit vill man ibland eller alltid ha det motsatta könets utseende.</a:t>
            </a:r>
            <a:endParaRPr lang="sv-SE" b="1" dirty="0">
              <a:solidFill>
                <a:schemeClr val="bg1"/>
              </a:solidFill>
            </a:endParaRPr>
          </a:p>
          <a:p>
            <a:pPr marL="457200" indent="-457200">
              <a:buFont typeface="Arial" pitchFamily="34" charset="0"/>
              <a:buChar char="•"/>
            </a:pPr>
            <a:r>
              <a:rPr lang="sv-SE" b="1" dirty="0" smtClean="0">
                <a:solidFill>
                  <a:schemeClr val="bg1"/>
                </a:solidFill>
              </a:rPr>
              <a:t>En transvestit behöver inte vara homosexuell</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36373"/>
            <a:ext cx="4202199" cy="283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98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44624"/>
            <a:ext cx="8229600" cy="1143000"/>
          </a:xfrm>
        </p:spPr>
        <p:txBody>
          <a:bodyPr>
            <a:normAutofit/>
          </a:bodyPr>
          <a:lstStyle/>
          <a:p>
            <a:r>
              <a:rPr lang="sv-SE" sz="6000" b="1" dirty="0" smtClean="0">
                <a:solidFill>
                  <a:schemeClr val="bg1"/>
                </a:solidFill>
              </a:rPr>
              <a:t>Östorgen</a:t>
            </a:r>
            <a:endParaRPr lang="sv-SE" sz="6000" b="1" dirty="0">
              <a:solidFill>
                <a:schemeClr val="bg1"/>
              </a:solidFill>
            </a:endParaRPr>
          </a:p>
        </p:txBody>
      </p:sp>
      <p:sp>
        <p:nvSpPr>
          <p:cNvPr id="3" name="Platshållare för innehåll 2"/>
          <p:cNvSpPr>
            <a:spLocks noGrp="1"/>
          </p:cNvSpPr>
          <p:nvPr>
            <p:ph idx="1"/>
          </p:nvPr>
        </p:nvSpPr>
        <p:spPr>
          <a:xfrm>
            <a:off x="467544" y="1172344"/>
            <a:ext cx="8229600" cy="4525963"/>
          </a:xfrm>
        </p:spPr>
        <p:txBody>
          <a:bodyPr/>
          <a:lstStyle/>
          <a:p>
            <a:r>
              <a:rPr lang="sv-SE" b="1" dirty="0" smtClean="0">
                <a:solidFill>
                  <a:schemeClr val="bg1"/>
                </a:solidFill>
              </a:rPr>
              <a:t>Östrogen finns hos båda könen men dominerar hos kvinnor.</a:t>
            </a:r>
          </a:p>
          <a:p>
            <a:r>
              <a:rPr lang="sv-SE" b="1" dirty="0" smtClean="0">
                <a:solidFill>
                  <a:schemeClr val="bg1"/>
                </a:solidFill>
              </a:rPr>
              <a:t>Hos kvinnor bildas det främst i äggstockarna men även i binjurarna och fettvävnaden.</a:t>
            </a:r>
          </a:p>
          <a:p>
            <a:r>
              <a:rPr lang="sv-SE" b="1" dirty="0" smtClean="0">
                <a:solidFill>
                  <a:schemeClr val="bg1"/>
                </a:solidFill>
              </a:rPr>
              <a:t>Hos män i testiklarna, binjurarna samt i fettvävnaden.</a:t>
            </a:r>
          </a:p>
          <a:p>
            <a:endParaRPr lang="sv-S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581128"/>
            <a:ext cx="2827966" cy="186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81128"/>
            <a:ext cx="1891126" cy="186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675" y="4581128"/>
            <a:ext cx="2803316" cy="186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0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332656"/>
            <a:ext cx="7772400" cy="1470025"/>
          </a:xfrm>
        </p:spPr>
        <p:txBody>
          <a:bodyPr>
            <a:normAutofit fontScale="90000"/>
          </a:bodyPr>
          <a:lstStyle/>
          <a:p>
            <a:r>
              <a:rPr lang="sv-SE" sz="6000" b="1" dirty="0" smtClean="0">
                <a:solidFill>
                  <a:schemeClr val="bg1"/>
                </a:solidFill>
              </a:rPr>
              <a:t>Några av östorgenets effekter</a:t>
            </a:r>
            <a:endParaRPr lang="sv-SE" sz="6000" b="1" dirty="0">
              <a:solidFill>
                <a:schemeClr val="bg1"/>
              </a:solidFill>
            </a:endParaRPr>
          </a:p>
        </p:txBody>
      </p:sp>
      <p:sp>
        <p:nvSpPr>
          <p:cNvPr id="3" name="Underrubrik 2"/>
          <p:cNvSpPr>
            <a:spLocks noGrp="1"/>
          </p:cNvSpPr>
          <p:nvPr>
            <p:ph type="subTitle" idx="1"/>
          </p:nvPr>
        </p:nvSpPr>
        <p:spPr>
          <a:xfrm>
            <a:off x="539552" y="1772816"/>
            <a:ext cx="8496944" cy="4968552"/>
          </a:xfrm>
        </p:spPr>
        <p:txBody>
          <a:bodyPr>
            <a:normAutofit lnSpcReduction="10000"/>
          </a:bodyPr>
          <a:lstStyle/>
          <a:p>
            <a:pPr marL="457200" indent="-457200" algn="l">
              <a:buFont typeface="Arial" pitchFamily="34" charset="0"/>
              <a:buChar char="•"/>
            </a:pPr>
            <a:r>
              <a:rPr lang="sv-SE" b="1" dirty="0" smtClean="0">
                <a:solidFill>
                  <a:schemeClr val="bg1"/>
                </a:solidFill>
              </a:rPr>
              <a:t>Utvecklingen och bibehållandet av kvinnobröst</a:t>
            </a:r>
          </a:p>
          <a:p>
            <a:pPr marL="457200" indent="-457200" algn="l">
              <a:buFont typeface="Arial" pitchFamily="34" charset="0"/>
              <a:buChar char="•"/>
            </a:pPr>
            <a:r>
              <a:rPr lang="sv-SE" b="1" dirty="0" smtClean="0">
                <a:solidFill>
                  <a:schemeClr val="bg1"/>
                </a:solidFill>
              </a:rPr>
              <a:t>Omstyrning av fettlagringen till bröst, höfter och lår under puberteten</a:t>
            </a:r>
          </a:p>
          <a:p>
            <a:pPr marL="457200" indent="-457200" algn="l">
              <a:buFont typeface="Arial" pitchFamily="34" charset="0"/>
              <a:buChar char="•"/>
            </a:pPr>
            <a:r>
              <a:rPr lang="sv-SE" b="1" dirty="0" smtClean="0">
                <a:solidFill>
                  <a:schemeClr val="bg1"/>
                </a:solidFill>
              </a:rPr>
              <a:t>Starkare skelett med större bendensitet</a:t>
            </a:r>
          </a:p>
          <a:p>
            <a:pPr marL="457200" indent="-457200" algn="l">
              <a:buFont typeface="Arial" pitchFamily="34" charset="0"/>
              <a:buChar char="•"/>
            </a:pPr>
            <a:r>
              <a:rPr lang="sv-SE" b="1" dirty="0" smtClean="0">
                <a:solidFill>
                  <a:schemeClr val="bg1"/>
                </a:solidFill>
              </a:rPr>
              <a:t>Månatlig tillväxt av livmoderslemhinnan</a:t>
            </a:r>
          </a:p>
          <a:p>
            <a:pPr marL="457200" indent="-457200" algn="l">
              <a:buFont typeface="Arial" pitchFamily="34" charset="0"/>
              <a:buChar char="•"/>
            </a:pPr>
            <a:r>
              <a:rPr lang="sv-SE" b="1" dirty="0" smtClean="0">
                <a:solidFill>
                  <a:schemeClr val="bg1"/>
                </a:solidFill>
              </a:rPr>
              <a:t>Tar del i ägglossningen</a:t>
            </a:r>
          </a:p>
          <a:p>
            <a:pPr marL="457200" indent="-457200" algn="l">
              <a:buFont typeface="Arial" pitchFamily="34" charset="0"/>
              <a:buChar char="•"/>
            </a:pPr>
            <a:r>
              <a:rPr lang="sv-SE" b="1" dirty="0" smtClean="0">
                <a:solidFill>
                  <a:schemeClr val="bg1"/>
                </a:solidFill>
              </a:rPr>
              <a:t>Spermieproduktion </a:t>
            </a:r>
            <a:r>
              <a:rPr lang="sv-SE" b="1" dirty="0" smtClean="0">
                <a:solidFill>
                  <a:schemeClr val="bg1"/>
                </a:solidFill>
              </a:rPr>
              <a:t>hos mannen</a:t>
            </a:r>
          </a:p>
          <a:p>
            <a:pPr marL="457200" indent="-457200" algn="l">
              <a:buFont typeface="Arial" pitchFamily="34" charset="0"/>
              <a:buChar char="•"/>
            </a:pPr>
            <a:r>
              <a:rPr lang="sv-SE" b="1" dirty="0" smtClean="0">
                <a:solidFill>
                  <a:schemeClr val="bg1"/>
                </a:solidFill>
              </a:rPr>
              <a:t>Effekter på fetter och blodkärl</a:t>
            </a:r>
            <a:endParaRPr lang="sv-SE" b="1" dirty="0">
              <a:solidFill>
                <a:schemeClr val="bg1"/>
              </a:solidFill>
            </a:endParaRPr>
          </a:p>
        </p:txBody>
      </p:sp>
    </p:spTree>
    <p:extLst>
      <p:ext uri="{BB962C8B-B14F-4D97-AF65-F5344CB8AC3E}">
        <p14:creationId xmlns:p14="http://schemas.microsoft.com/office/powerpoint/2010/main" val="163858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solidFill>
                  <a:schemeClr val="bg1"/>
                </a:solidFill>
              </a:rPr>
              <a:t>Testosteron</a:t>
            </a:r>
            <a:endParaRPr lang="sv-SE" sz="6000" b="1" dirty="0">
              <a:solidFill>
                <a:schemeClr val="bg1"/>
              </a:solidFill>
            </a:endParaRPr>
          </a:p>
        </p:txBody>
      </p:sp>
      <p:sp>
        <p:nvSpPr>
          <p:cNvPr id="3" name="Platshållare för innehåll 2"/>
          <p:cNvSpPr>
            <a:spLocks noGrp="1"/>
          </p:cNvSpPr>
          <p:nvPr>
            <p:ph idx="1"/>
          </p:nvPr>
        </p:nvSpPr>
        <p:spPr/>
        <p:txBody>
          <a:bodyPr/>
          <a:lstStyle/>
          <a:p>
            <a:r>
              <a:rPr lang="sv-SE" b="1" dirty="0" smtClean="0">
                <a:solidFill>
                  <a:schemeClr val="bg1"/>
                </a:solidFill>
              </a:rPr>
              <a:t>Även testosteron finns hos båda könen men i högre nivåer hos män.</a:t>
            </a:r>
          </a:p>
          <a:p>
            <a:r>
              <a:rPr lang="sv-SE" b="1" dirty="0" smtClean="0">
                <a:solidFill>
                  <a:schemeClr val="bg1"/>
                </a:solidFill>
              </a:rPr>
              <a:t>Hos män bildas det främst av testiklarna men även av binjurarna.</a:t>
            </a:r>
          </a:p>
          <a:p>
            <a:r>
              <a:rPr lang="sv-SE" b="1" dirty="0" smtClean="0">
                <a:solidFill>
                  <a:schemeClr val="bg1"/>
                </a:solidFill>
              </a:rPr>
              <a:t>Hos kvinnor i äggstockarna och binjurarna.</a:t>
            </a:r>
          </a:p>
          <a:p>
            <a:endParaRPr lang="sv-S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94" y="4509120"/>
            <a:ext cx="2862486" cy="18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638" y="4509121"/>
            <a:ext cx="1844757" cy="18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862" y="4509121"/>
            <a:ext cx="2753230" cy="182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4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33"/>
            <a:ext cx="8229600" cy="1143000"/>
          </a:xfrm>
        </p:spPr>
        <p:txBody>
          <a:bodyPr>
            <a:noAutofit/>
          </a:bodyPr>
          <a:lstStyle/>
          <a:p>
            <a:r>
              <a:rPr lang="sv-SE" sz="6000" b="1" dirty="0" smtClean="0">
                <a:solidFill>
                  <a:schemeClr val="bg1"/>
                </a:solidFill>
              </a:rPr>
              <a:t>Testosteronets effekter</a:t>
            </a:r>
            <a:endParaRPr lang="sv-SE" sz="6000" b="1" dirty="0">
              <a:solidFill>
                <a:schemeClr val="bg1"/>
              </a:solidFill>
            </a:endParaRPr>
          </a:p>
        </p:txBody>
      </p:sp>
      <p:sp>
        <p:nvSpPr>
          <p:cNvPr id="3" name="Platshållare för innehåll 2"/>
          <p:cNvSpPr>
            <a:spLocks noGrp="1"/>
          </p:cNvSpPr>
          <p:nvPr>
            <p:ph idx="1"/>
          </p:nvPr>
        </p:nvSpPr>
        <p:spPr>
          <a:xfrm>
            <a:off x="323528" y="1052736"/>
            <a:ext cx="8496944" cy="5184576"/>
          </a:xfrm>
        </p:spPr>
        <p:txBody>
          <a:bodyPr>
            <a:noAutofit/>
          </a:bodyPr>
          <a:lstStyle/>
          <a:p>
            <a:r>
              <a:rPr lang="sv-SE" b="1" dirty="0" smtClean="0">
                <a:solidFill>
                  <a:schemeClr val="bg1"/>
                </a:solidFill>
              </a:rPr>
              <a:t>Får fostret att utvecklas till en pojke.</a:t>
            </a:r>
            <a:endParaRPr lang="sv-SE" b="1" dirty="0" smtClean="0">
              <a:solidFill>
                <a:schemeClr val="bg1"/>
              </a:solidFill>
            </a:endParaRPr>
          </a:p>
          <a:p>
            <a:r>
              <a:rPr lang="sv-SE" b="1" dirty="0" smtClean="0">
                <a:solidFill>
                  <a:schemeClr val="bg1"/>
                </a:solidFill>
              </a:rPr>
              <a:t>Uppehållande </a:t>
            </a:r>
            <a:r>
              <a:rPr lang="sv-SE" b="1" dirty="0" smtClean="0">
                <a:solidFill>
                  <a:schemeClr val="bg1"/>
                </a:solidFill>
              </a:rPr>
              <a:t>av muskelmassa och styrka hos båda könen.</a:t>
            </a:r>
          </a:p>
          <a:p>
            <a:r>
              <a:rPr lang="sv-SE" b="1" dirty="0" smtClean="0">
                <a:solidFill>
                  <a:schemeClr val="bg1"/>
                </a:solidFill>
              </a:rPr>
              <a:t> Könsdrift och </a:t>
            </a:r>
            <a:r>
              <a:rPr lang="sv-SE" b="1" dirty="0" smtClean="0">
                <a:solidFill>
                  <a:schemeClr val="bg1"/>
                </a:solidFill>
              </a:rPr>
              <a:t>erektionsfrekvens</a:t>
            </a:r>
          </a:p>
          <a:p>
            <a:r>
              <a:rPr lang="sv-SE" b="1" dirty="0" smtClean="0">
                <a:solidFill>
                  <a:schemeClr val="bg1"/>
                </a:solidFill>
              </a:rPr>
              <a:t>Manlig </a:t>
            </a:r>
            <a:r>
              <a:rPr lang="sv-SE" b="1" dirty="0" err="1" smtClean="0">
                <a:solidFill>
                  <a:schemeClr val="bg1"/>
                </a:solidFill>
              </a:rPr>
              <a:t>kroppshår</a:t>
            </a:r>
            <a:endParaRPr lang="sv-SE" b="1" dirty="0" smtClean="0">
              <a:solidFill>
                <a:schemeClr val="bg1"/>
              </a:solidFill>
            </a:endParaRPr>
          </a:p>
          <a:p>
            <a:r>
              <a:rPr lang="sv-SE" b="1" dirty="0" smtClean="0">
                <a:solidFill>
                  <a:schemeClr val="bg1"/>
                </a:solidFill>
              </a:rPr>
              <a:t> Mental och fysisk energi</a:t>
            </a:r>
          </a:p>
          <a:p>
            <a:r>
              <a:rPr lang="sv-SE" b="1" dirty="0" smtClean="0">
                <a:solidFill>
                  <a:schemeClr val="bg1"/>
                </a:solidFill>
              </a:rPr>
              <a:t> Stimulerar hjärnaktiviteten</a:t>
            </a:r>
          </a:p>
          <a:p>
            <a:r>
              <a:rPr lang="sv-SE" b="1" dirty="0" smtClean="0">
                <a:solidFill>
                  <a:schemeClr val="bg1"/>
                </a:solidFill>
              </a:rPr>
              <a:t> Förmåga till aggressioner</a:t>
            </a:r>
          </a:p>
          <a:p>
            <a:endParaRPr lang="sv-SE" dirty="0"/>
          </a:p>
        </p:txBody>
      </p:sp>
    </p:spTree>
    <p:extLst>
      <p:ext uri="{BB962C8B-B14F-4D97-AF65-F5344CB8AC3E}">
        <p14:creationId xmlns:p14="http://schemas.microsoft.com/office/powerpoint/2010/main" val="1505252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6000" b="1" dirty="0" smtClean="0">
                <a:solidFill>
                  <a:schemeClr val="bg1"/>
                </a:solidFill>
              </a:rPr>
              <a:t>Vad bestämmer könet?</a:t>
            </a:r>
            <a:endParaRPr lang="sv-SE" sz="6000" b="1" dirty="0">
              <a:solidFill>
                <a:schemeClr val="bg1"/>
              </a:solidFill>
            </a:endParaRPr>
          </a:p>
        </p:txBody>
      </p:sp>
      <p:sp>
        <p:nvSpPr>
          <p:cNvPr id="3" name="Platshållare för innehåll 2"/>
          <p:cNvSpPr>
            <a:spLocks noGrp="1"/>
          </p:cNvSpPr>
          <p:nvPr>
            <p:ph idx="1"/>
          </p:nvPr>
        </p:nvSpPr>
        <p:spPr>
          <a:xfrm>
            <a:off x="457200" y="1600201"/>
            <a:ext cx="8229600" cy="1396752"/>
          </a:xfrm>
        </p:spPr>
        <p:txBody>
          <a:bodyPr/>
          <a:lstStyle/>
          <a:p>
            <a:r>
              <a:rPr lang="sv-SE" b="1" dirty="0" smtClean="0">
                <a:solidFill>
                  <a:schemeClr val="bg1"/>
                </a:solidFill>
              </a:rPr>
              <a:t>Arvet har betydelse för vilka hormoner som kommer att dominera.</a:t>
            </a:r>
          </a:p>
          <a:p>
            <a:endParaRPr lang="sv-SE" dirty="0"/>
          </a:p>
        </p:txBody>
      </p:sp>
      <p:pic>
        <p:nvPicPr>
          <p:cNvPr id="5122" name="Picture 2" descr="C:\Users\Ragnar\Pictures\Ägg och spermie X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5"/>
            <a:ext cx="3457262" cy="307637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agnar\Pictures\Spermie och ägg X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52936"/>
            <a:ext cx="3457260" cy="3076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795876" y="5929312"/>
            <a:ext cx="8136904" cy="461665"/>
          </a:xfrm>
          <a:prstGeom prst="rect">
            <a:avLst/>
          </a:prstGeom>
          <a:noFill/>
        </p:spPr>
        <p:txBody>
          <a:bodyPr wrap="square" rtlCol="0">
            <a:spAutoFit/>
          </a:bodyPr>
          <a:lstStyle/>
          <a:p>
            <a:r>
              <a:rPr lang="sv-SE" sz="2400" b="1" dirty="0" smtClean="0">
                <a:solidFill>
                  <a:schemeClr val="bg1"/>
                </a:solidFill>
              </a:rPr>
              <a:t>Det är alltså mannens spermier som avgör könet hos barnet.</a:t>
            </a:r>
            <a:r>
              <a:rPr lang="sv-SE" dirty="0" smtClean="0"/>
              <a:t>.</a:t>
            </a:r>
            <a:endParaRPr lang="sv-SE" dirty="0"/>
          </a:p>
        </p:txBody>
      </p:sp>
    </p:spTree>
    <p:extLst>
      <p:ext uri="{BB962C8B-B14F-4D97-AF65-F5344CB8AC3E}">
        <p14:creationId xmlns:p14="http://schemas.microsoft.com/office/powerpoint/2010/main" val="3150056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6000" b="1" dirty="0" smtClean="0">
                <a:solidFill>
                  <a:schemeClr val="bg1"/>
                </a:solidFill>
              </a:rPr>
              <a:t>Intersexualitet</a:t>
            </a:r>
            <a:br>
              <a:rPr lang="sv-SE" sz="6000" b="1" dirty="0" smtClean="0">
                <a:solidFill>
                  <a:schemeClr val="bg1"/>
                </a:solidFill>
              </a:rPr>
            </a:br>
            <a:r>
              <a:rPr lang="sv-SE" sz="3100" b="1" dirty="0" smtClean="0">
                <a:solidFill>
                  <a:schemeClr val="bg1"/>
                </a:solidFill>
              </a:rPr>
              <a:t>Medicinsk term: DSD (Disorder </a:t>
            </a:r>
            <a:r>
              <a:rPr lang="sv-SE" sz="3100" b="1" dirty="0" err="1" smtClean="0">
                <a:solidFill>
                  <a:schemeClr val="bg1"/>
                </a:solidFill>
              </a:rPr>
              <a:t>of</a:t>
            </a:r>
            <a:r>
              <a:rPr lang="sv-SE" sz="3100" b="1" dirty="0" smtClean="0">
                <a:solidFill>
                  <a:schemeClr val="bg1"/>
                </a:solidFill>
              </a:rPr>
              <a:t> sex </a:t>
            </a:r>
            <a:r>
              <a:rPr lang="sv-SE" sz="3100" b="1" dirty="0" err="1" smtClean="0">
                <a:solidFill>
                  <a:schemeClr val="bg1"/>
                </a:solidFill>
              </a:rPr>
              <a:t>development</a:t>
            </a:r>
            <a:r>
              <a:rPr lang="sv-SE" sz="3100" b="1" dirty="0" smtClean="0">
                <a:solidFill>
                  <a:schemeClr val="bg1"/>
                </a:solidFill>
              </a:rPr>
              <a:t>)</a:t>
            </a:r>
            <a:endParaRPr lang="sv-SE" sz="3100" b="1" dirty="0">
              <a:solidFill>
                <a:schemeClr val="bg1"/>
              </a:solidFill>
            </a:endParaRPr>
          </a:p>
        </p:txBody>
      </p:sp>
      <p:sp>
        <p:nvSpPr>
          <p:cNvPr id="3" name="Platshållare för innehåll 2"/>
          <p:cNvSpPr>
            <a:spLocks noGrp="1"/>
          </p:cNvSpPr>
          <p:nvPr>
            <p:ph idx="1"/>
          </p:nvPr>
        </p:nvSpPr>
        <p:spPr>
          <a:xfrm>
            <a:off x="395536" y="1772816"/>
            <a:ext cx="8229600" cy="4525963"/>
          </a:xfrm>
        </p:spPr>
        <p:txBody>
          <a:bodyPr>
            <a:normAutofit fontScale="92500" lnSpcReduction="10000"/>
          </a:bodyPr>
          <a:lstStyle/>
          <a:p>
            <a:r>
              <a:rPr lang="sv-SE" b="1" dirty="0">
                <a:solidFill>
                  <a:schemeClr val="bg1"/>
                </a:solidFill>
              </a:rPr>
              <a:t>Intersexuella är människor som har en anatomisk medfödd förändring av ett eller flera av kroppens reproduktiva </a:t>
            </a:r>
            <a:r>
              <a:rPr lang="sv-SE" b="1" dirty="0" smtClean="0">
                <a:solidFill>
                  <a:schemeClr val="bg1"/>
                </a:solidFill>
              </a:rPr>
              <a:t>organ (ca 0,5 %).</a:t>
            </a:r>
          </a:p>
          <a:p>
            <a:endParaRPr lang="sv-SE" b="1" dirty="0" smtClean="0">
              <a:solidFill>
                <a:schemeClr val="bg1"/>
              </a:solidFill>
            </a:endParaRPr>
          </a:p>
          <a:p>
            <a:r>
              <a:rPr lang="sv-SE" b="1" dirty="0" smtClean="0">
                <a:solidFill>
                  <a:schemeClr val="bg1"/>
                </a:solidFill>
              </a:rPr>
              <a:t>Det </a:t>
            </a:r>
            <a:r>
              <a:rPr lang="sv-SE" b="1" dirty="0">
                <a:solidFill>
                  <a:schemeClr val="bg1"/>
                </a:solidFill>
              </a:rPr>
              <a:t>allra vanligaste fallet (eftersom det syns mest) är de barn som föds med tvetydiga </a:t>
            </a:r>
            <a:r>
              <a:rPr lang="sv-SE" b="1" dirty="0" smtClean="0">
                <a:solidFill>
                  <a:schemeClr val="bg1"/>
                </a:solidFill>
              </a:rPr>
              <a:t>yttre könsorgan.</a:t>
            </a:r>
          </a:p>
          <a:p>
            <a:endParaRPr lang="sv-SE" b="1" dirty="0">
              <a:solidFill>
                <a:schemeClr val="bg1"/>
              </a:solidFill>
            </a:endParaRPr>
          </a:p>
          <a:p>
            <a:r>
              <a:rPr lang="sv-SE" b="1" dirty="0" smtClean="0">
                <a:solidFill>
                  <a:schemeClr val="bg1"/>
                </a:solidFill>
              </a:rPr>
              <a:t>Vill du se bilder så googla på </a:t>
            </a:r>
            <a:r>
              <a:rPr lang="sv-SE" b="1" dirty="0" err="1" smtClean="0">
                <a:solidFill>
                  <a:schemeClr val="bg1"/>
                </a:solidFill>
              </a:rPr>
              <a:t>intersexual</a:t>
            </a:r>
            <a:r>
              <a:rPr lang="sv-SE" b="1" dirty="0" smtClean="0">
                <a:solidFill>
                  <a:schemeClr val="bg1"/>
                </a:solidFill>
              </a:rPr>
              <a:t>.</a:t>
            </a:r>
          </a:p>
        </p:txBody>
      </p:sp>
    </p:spTree>
    <p:extLst>
      <p:ext uri="{BB962C8B-B14F-4D97-AF65-F5344CB8AC3E}">
        <p14:creationId xmlns:p14="http://schemas.microsoft.com/office/powerpoint/2010/main" val="91731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899592" y="1052736"/>
            <a:ext cx="7416824" cy="5400600"/>
          </a:xfrm>
        </p:spPr>
        <p:txBody>
          <a:bodyPr>
            <a:normAutofit lnSpcReduction="10000"/>
          </a:bodyPr>
          <a:lstStyle/>
          <a:p>
            <a:r>
              <a:rPr lang="sv-SE" b="1" dirty="0" smtClean="0">
                <a:solidFill>
                  <a:schemeClr val="bg1"/>
                </a:solidFill>
              </a:rPr>
              <a:t>Man trodde att om man uppfostrade barnen till flickor så skulle det räcka för att de skulle känna sig som sådana.</a:t>
            </a:r>
          </a:p>
          <a:p>
            <a:endParaRPr lang="sv-SE" b="1" dirty="0" smtClean="0">
              <a:solidFill>
                <a:schemeClr val="bg1"/>
              </a:solidFill>
            </a:endParaRPr>
          </a:p>
          <a:p>
            <a:r>
              <a:rPr lang="sv-SE" b="1" dirty="0" smtClean="0">
                <a:solidFill>
                  <a:schemeClr val="bg1"/>
                </a:solidFill>
              </a:rPr>
              <a:t>Flera studier har de senaste tio åren visat att detta inte fungerar. </a:t>
            </a:r>
          </a:p>
          <a:p>
            <a:endParaRPr lang="sv-SE" b="1" dirty="0" smtClean="0">
              <a:solidFill>
                <a:schemeClr val="bg1"/>
              </a:solidFill>
            </a:endParaRPr>
          </a:p>
          <a:p>
            <a:r>
              <a:rPr lang="sv-SE" b="1" dirty="0" smtClean="0">
                <a:solidFill>
                  <a:schemeClr val="bg1"/>
                </a:solidFill>
              </a:rPr>
              <a:t>De känner sig som pojkar, säger öppet att de är pojkar (utan att känna till att de blivit opererade), leker typiska pojklekar och blir i tonåren ofta ”lesbiska”. </a:t>
            </a:r>
            <a:endParaRPr lang="sv-SE" b="1" dirty="0">
              <a:solidFill>
                <a:schemeClr val="bg1"/>
              </a:solidFill>
            </a:endParaRPr>
          </a:p>
        </p:txBody>
      </p:sp>
      <p:sp>
        <p:nvSpPr>
          <p:cNvPr id="5" name="Rubrik 1"/>
          <p:cNvSpPr txBox="1">
            <a:spLocks/>
          </p:cNvSpPr>
          <p:nvPr/>
        </p:nvSpPr>
        <p:spPr>
          <a:xfrm>
            <a:off x="179512" y="274638"/>
            <a:ext cx="8640960" cy="106613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7300" b="1" dirty="0" smtClean="0">
                <a:solidFill>
                  <a:schemeClr val="bg1"/>
                </a:solidFill>
              </a:rPr>
              <a:t>Intersexualitet</a:t>
            </a:r>
            <a:r>
              <a:rPr lang="sv-SE" sz="6000" b="1" dirty="0" smtClean="0">
                <a:solidFill>
                  <a:schemeClr val="bg1"/>
                </a:solidFill>
              </a:rPr>
              <a:t/>
            </a:r>
            <a:br>
              <a:rPr lang="sv-SE" sz="6000" b="1" dirty="0" smtClean="0">
                <a:solidFill>
                  <a:schemeClr val="bg1"/>
                </a:solidFill>
              </a:rPr>
            </a:br>
            <a:endParaRPr lang="sv-SE" sz="3100" b="1" dirty="0">
              <a:solidFill>
                <a:schemeClr val="bg1"/>
              </a:solidFill>
            </a:endParaRPr>
          </a:p>
        </p:txBody>
      </p:sp>
    </p:spTree>
    <p:extLst>
      <p:ext uri="{BB962C8B-B14F-4D97-AF65-F5344CB8AC3E}">
        <p14:creationId xmlns:p14="http://schemas.microsoft.com/office/powerpoint/2010/main" val="201819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798</Words>
  <Application>Microsoft Office PowerPoint</Application>
  <PresentationFormat>Bildspel på skärmen (4:3)</PresentationFormat>
  <Paragraphs>99</Paragraphs>
  <Slides>21</Slides>
  <Notes>0</Notes>
  <HiddenSlides>0</HiddenSlides>
  <MMClips>0</MMClips>
  <ScaleCrop>false</ScaleCrop>
  <HeadingPairs>
    <vt:vector size="4" baseType="variant">
      <vt:variant>
        <vt:lpstr>Tema</vt:lpstr>
      </vt:variant>
      <vt:variant>
        <vt:i4>1</vt:i4>
      </vt:variant>
      <vt:variant>
        <vt:lpstr>Bildrubriker</vt:lpstr>
      </vt:variant>
      <vt:variant>
        <vt:i4>21</vt:i4>
      </vt:variant>
    </vt:vector>
  </HeadingPairs>
  <TitlesOfParts>
    <vt:vector size="22" baseType="lpstr">
      <vt:lpstr>Office-tema</vt:lpstr>
      <vt:lpstr>PowerPoint-presentation</vt:lpstr>
      <vt:lpstr>Könshormoner och sexuell identitet </vt:lpstr>
      <vt:lpstr>Östorgen</vt:lpstr>
      <vt:lpstr>Några av östorgenets effekter</vt:lpstr>
      <vt:lpstr>Testosteron</vt:lpstr>
      <vt:lpstr>Testosteronets effekter</vt:lpstr>
      <vt:lpstr>Vad bestämmer könet?</vt:lpstr>
      <vt:lpstr>Intersexualitet Medicinsk term: DSD (Disorder of sex development)</vt:lpstr>
      <vt:lpstr>PowerPoint-presentation</vt:lpstr>
      <vt:lpstr>Intersexualitet </vt:lpstr>
      <vt:lpstr>Intersexualitet </vt:lpstr>
      <vt:lpstr>Intersexualitet</vt:lpstr>
      <vt:lpstr>Orsaker till intersexualitet </vt:lpstr>
      <vt:lpstr>PowerPoint-presentation</vt:lpstr>
      <vt:lpstr>PowerPoint-presentation</vt:lpstr>
      <vt:lpstr>PowerPoint-presentation</vt:lpstr>
      <vt:lpstr>Orsaker till intersexualitet</vt:lpstr>
      <vt:lpstr>5-a-reductase deficiency </vt:lpstr>
      <vt:lpstr>Könsidentitet</vt:lpstr>
      <vt:lpstr>Transsexuell</vt:lpstr>
      <vt:lpstr>Transvestit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Könshormoner och sexuell identitet</dc:title>
  <dc:creator>Ragnar</dc:creator>
  <cp:lastModifiedBy>Lindstedt, Ragnar</cp:lastModifiedBy>
  <cp:revision>28</cp:revision>
  <dcterms:created xsi:type="dcterms:W3CDTF">2012-12-09T10:26:55Z</dcterms:created>
  <dcterms:modified xsi:type="dcterms:W3CDTF">2012-12-14T08:56:08Z</dcterms:modified>
</cp:coreProperties>
</file>