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5" r:id="rId6"/>
    <p:sldId id="263" r:id="rId7"/>
    <p:sldId id="264" r:id="rId8"/>
    <p:sldId id="260" r:id="rId9"/>
    <p:sldId id="259" r:id="rId10"/>
    <p:sldId id="266" r:id="rId11"/>
    <p:sldId id="267" r:id="rId12"/>
    <p:sldId id="268" r:id="rId13"/>
    <p:sldId id="261" r:id="rId14"/>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sv-SE" smtClean="0"/>
              <a:t>Klicka här för att ändra format</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30" name="Date Placeholder 29"/>
          <p:cNvSpPr>
            <a:spLocks noGrp="1"/>
          </p:cNvSpPr>
          <p:nvPr>
            <p:ph type="dt" sz="half" idx="10"/>
          </p:nvPr>
        </p:nvSpPr>
        <p:spPr/>
        <p:txBody>
          <a:bodyPr/>
          <a:lstStyle/>
          <a:p>
            <a:fld id="{9ED9F7DD-B4BD-4978-BEFB-F4F85A992DC0}" type="datetimeFigureOut">
              <a:rPr lang="sv-SE" smtClean="0"/>
              <a:t>2012-12-12</a:t>
            </a:fld>
            <a:endParaRPr lang="sv-SE"/>
          </a:p>
        </p:txBody>
      </p:sp>
      <p:sp>
        <p:nvSpPr>
          <p:cNvPr id="19" name="Footer Placeholder 18"/>
          <p:cNvSpPr>
            <a:spLocks noGrp="1"/>
          </p:cNvSpPr>
          <p:nvPr>
            <p:ph type="ftr" sz="quarter" idx="11"/>
          </p:nvPr>
        </p:nvSpPr>
        <p:spPr/>
        <p:txBody>
          <a:bodyPr/>
          <a:lstStyle/>
          <a:p>
            <a:endParaRPr lang="sv-SE"/>
          </a:p>
        </p:txBody>
      </p:sp>
      <p:sp>
        <p:nvSpPr>
          <p:cNvPr id="27" name="Slide Number Placeholder 26"/>
          <p:cNvSpPr>
            <a:spLocks noGrp="1"/>
          </p:cNvSpPr>
          <p:nvPr>
            <p:ph type="sldNum" sz="quarter" idx="12"/>
          </p:nvPr>
        </p:nvSpPr>
        <p:spPr/>
        <p:txBody>
          <a:bodyPr/>
          <a:lstStyle/>
          <a:p>
            <a:fld id="{980C72EF-5779-4782-B2D1-284A093F4EF7}" type="slidenum">
              <a:rPr lang="sv-SE" smtClean="0"/>
              <a:t>‹#›</a:t>
            </a:fld>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sv-SE" smtClean="0"/>
              <a:t>Klicka här för att ändra format</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9ED9F7DD-B4BD-4978-BEFB-F4F85A992DC0}" type="datetimeFigureOut">
              <a:rPr lang="sv-SE" smtClean="0"/>
              <a:t>2012-12-12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sv-SE" smtClean="0"/>
              <a:t>Klicka här för att ändra format</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9ED9F7DD-B4BD-4978-BEFB-F4F85A992DC0}" type="datetimeFigureOut">
              <a:rPr lang="sv-SE" smtClean="0"/>
              <a:t>2012-12-12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sv-SE" smtClean="0"/>
              <a:t>Klicka här för att ändra format</a:t>
            </a:r>
            <a:endParaRPr kumimoji="0" lang="en-US"/>
          </a:p>
        </p:txBody>
      </p:sp>
      <p:sp>
        <p:nvSpPr>
          <p:cNvPr id="3" name="Content Placeholder 2"/>
          <p:cNvSpPr>
            <a:spLocks noGrp="1"/>
          </p:cNvSpPr>
          <p:nvPr>
            <p:ph idx="1"/>
          </p:nvPr>
        </p:nvSpPr>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9ED9F7DD-B4BD-4978-BEFB-F4F85A992DC0}" type="datetimeFigureOut">
              <a:rPr lang="sv-SE" smtClean="0"/>
              <a:t>2012-12-12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sv-SE" smtClean="0"/>
              <a:t>Klicka här för att ändra format</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Date Placeholder 3"/>
          <p:cNvSpPr>
            <a:spLocks noGrp="1"/>
          </p:cNvSpPr>
          <p:nvPr>
            <p:ph type="dt" sz="half" idx="10"/>
          </p:nvPr>
        </p:nvSpPr>
        <p:spPr/>
        <p:txBody>
          <a:bodyPr/>
          <a:lstStyle/>
          <a:p>
            <a:fld id="{9ED9F7DD-B4BD-4978-BEFB-F4F85A992DC0}" type="datetimeFigureOut">
              <a:rPr lang="sv-SE" smtClean="0"/>
              <a:t>2012-12-12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80C72EF-5779-4782-B2D1-284A093F4EF7}" type="slidenum">
              <a:rPr lang="sv-SE" smtClean="0"/>
              <a:t>‹#›</a:t>
            </a:fld>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sv-SE" smtClean="0"/>
              <a:t>Klicka här för att ändra format</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Date Placeholder 4"/>
          <p:cNvSpPr>
            <a:spLocks noGrp="1"/>
          </p:cNvSpPr>
          <p:nvPr>
            <p:ph type="dt" sz="half" idx="10"/>
          </p:nvPr>
        </p:nvSpPr>
        <p:spPr/>
        <p:txBody>
          <a:bodyPr/>
          <a:lstStyle/>
          <a:p>
            <a:fld id="{9ED9F7DD-B4BD-4978-BEFB-F4F85A992DC0}" type="datetimeFigureOut">
              <a:rPr lang="sv-SE" smtClean="0"/>
              <a:t>2012-12-12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sv-SE" smtClean="0"/>
              <a:t>Klicka här för att ändra format</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Date Placeholder 6"/>
          <p:cNvSpPr>
            <a:spLocks noGrp="1"/>
          </p:cNvSpPr>
          <p:nvPr>
            <p:ph type="dt" sz="half" idx="10"/>
          </p:nvPr>
        </p:nvSpPr>
        <p:spPr/>
        <p:txBody>
          <a:bodyPr/>
          <a:lstStyle/>
          <a:p>
            <a:fld id="{9ED9F7DD-B4BD-4978-BEFB-F4F85A992DC0}" type="datetimeFigureOut">
              <a:rPr lang="sv-SE" smtClean="0"/>
              <a:t>2012-12-12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sv-SE" smtClean="0"/>
              <a:t>Klicka här för att ändra format</a:t>
            </a:r>
            <a:endParaRPr kumimoji="0" lang="en-US"/>
          </a:p>
        </p:txBody>
      </p:sp>
      <p:sp>
        <p:nvSpPr>
          <p:cNvPr id="3" name="Date Placeholder 2"/>
          <p:cNvSpPr>
            <a:spLocks noGrp="1"/>
          </p:cNvSpPr>
          <p:nvPr>
            <p:ph type="dt" sz="half" idx="10"/>
          </p:nvPr>
        </p:nvSpPr>
        <p:spPr/>
        <p:txBody>
          <a:bodyPr/>
          <a:lstStyle/>
          <a:p>
            <a:fld id="{9ED9F7DD-B4BD-4978-BEFB-F4F85A992DC0}" type="datetimeFigureOut">
              <a:rPr lang="sv-SE" smtClean="0"/>
              <a:t>2012-12-12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9F7DD-B4BD-4978-BEFB-F4F85A992DC0}" type="datetimeFigureOut">
              <a:rPr lang="sv-SE" smtClean="0"/>
              <a:t>2012-12-12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sv-SE" smtClean="0"/>
              <a:t>Klicka här för att ändra format</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sv-SE" smtClean="0"/>
              <a:t>Klicka här för att ändra format på bakgrundstexten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Date Placeholder 4"/>
          <p:cNvSpPr>
            <a:spLocks noGrp="1"/>
          </p:cNvSpPr>
          <p:nvPr>
            <p:ph type="dt" sz="half" idx="10"/>
          </p:nvPr>
        </p:nvSpPr>
        <p:spPr/>
        <p:txBody>
          <a:bodyPr/>
          <a:lstStyle/>
          <a:p>
            <a:fld id="{9ED9F7DD-B4BD-4978-BEFB-F4F85A992DC0}" type="datetimeFigureOut">
              <a:rPr lang="sv-SE" smtClean="0"/>
              <a:t>2012-12-12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80C72EF-5779-4782-B2D1-284A093F4EF7}"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sv-SE" smtClean="0"/>
              <a:t>Klicka här för att ändra format</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Date Placeholder 4"/>
          <p:cNvSpPr>
            <a:spLocks noGrp="1"/>
          </p:cNvSpPr>
          <p:nvPr>
            <p:ph type="dt" sz="half" idx="10"/>
          </p:nvPr>
        </p:nvSpPr>
        <p:spPr/>
        <p:txBody>
          <a:bodyPr/>
          <a:lstStyle/>
          <a:p>
            <a:fld id="{9ED9F7DD-B4BD-4978-BEFB-F4F85A992DC0}" type="datetimeFigureOut">
              <a:rPr lang="sv-SE" smtClean="0"/>
              <a:t>2012-12-12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a:xfrm>
            <a:off x="8077200" y="6356350"/>
            <a:ext cx="609600" cy="365125"/>
          </a:xfrm>
        </p:spPr>
        <p:txBody>
          <a:bodyPr/>
          <a:lstStyle/>
          <a:p>
            <a:fld id="{980C72EF-5779-4782-B2D1-284A093F4EF7}" type="slidenum">
              <a:rPr lang="sv-SE" smtClean="0"/>
              <a:t>‹#›</a:t>
            </a:fld>
            <a:endParaRPr lang="sv-SE"/>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sv-SE" smtClean="0"/>
              <a:t>Klicka på ikonen för att lägga till en bild</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sv-SE" smtClean="0"/>
              <a:t>Klicka här för att ändra format</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ED9F7DD-B4BD-4978-BEFB-F4F85A992DC0}" type="datetimeFigureOut">
              <a:rPr lang="sv-SE" smtClean="0"/>
              <a:t>2012-12-12</a:t>
            </a:fld>
            <a:endParaRPr lang="sv-SE"/>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v-SE"/>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80C72EF-5779-4782-B2D1-284A093F4EF7}" type="slidenum">
              <a:rPr lang="sv-SE" smtClean="0"/>
              <a:t>‹#›</a:t>
            </a:fld>
            <a:endParaRPr lang="sv-SE"/>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pPr algn="ctr"/>
            <a:r>
              <a:rPr lang="sv-SE" b="1" dirty="0" smtClean="0">
                <a:solidFill>
                  <a:schemeClr val="tx1"/>
                </a:solidFill>
              </a:rPr>
              <a:t>Kvinnas yttre könsorgan</a:t>
            </a:r>
            <a:endParaRPr lang="sv-SE" b="1"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060848"/>
            <a:ext cx="7102486" cy="439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160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539552" y="692696"/>
            <a:ext cx="8280920" cy="5040560"/>
          </a:xfrm>
        </p:spPr>
        <p:txBody>
          <a:bodyPr>
            <a:normAutofit fontScale="92500" lnSpcReduction="10000"/>
          </a:bodyPr>
          <a:lstStyle/>
          <a:p>
            <a:pPr algn="l"/>
            <a:r>
              <a:rPr lang="sv-SE" b="1" dirty="0">
                <a:solidFill>
                  <a:schemeClr val="bg1"/>
                </a:solidFill>
              </a:rPr>
              <a:t>Hur ofta får män orgasm vid samlag</a:t>
            </a:r>
            <a:r>
              <a:rPr lang="sv-SE" b="1" dirty="0" smtClean="0">
                <a:solidFill>
                  <a:schemeClr val="bg1"/>
                </a:solidFill>
              </a:rPr>
              <a:t>?</a:t>
            </a:r>
          </a:p>
          <a:p>
            <a:pPr algn="l"/>
            <a:endParaRPr lang="sv-SE" b="1" dirty="0" smtClean="0">
              <a:solidFill>
                <a:schemeClr val="bg1"/>
              </a:solidFill>
            </a:endParaRPr>
          </a:p>
          <a:p>
            <a:pPr algn="l"/>
            <a:r>
              <a:rPr lang="sv-SE" b="1" dirty="0" smtClean="0"/>
              <a:t>Hos vuxna män är det mellan 25-60 % av männen som har problem att få orgasm. Det kan bero på psykologisk eller fysiska problem eller en kombination.</a:t>
            </a:r>
          </a:p>
          <a:p>
            <a:pPr algn="l"/>
            <a:r>
              <a:rPr lang="sv-SE" b="1" dirty="0" smtClean="0"/>
              <a:t>Hos unga killar är det tvärtom ofta ett problem att de kommer för tidigt.</a:t>
            </a:r>
          </a:p>
          <a:p>
            <a:pPr algn="l"/>
            <a:endParaRPr lang="sv-SE" b="1" dirty="0">
              <a:solidFill>
                <a:schemeClr val="bg1"/>
              </a:solidFill>
            </a:endParaRPr>
          </a:p>
          <a:p>
            <a:pPr algn="l"/>
            <a:r>
              <a:rPr lang="sv-SE" b="1" dirty="0">
                <a:solidFill>
                  <a:schemeClr val="bg1"/>
                </a:solidFill>
              </a:rPr>
              <a:t>Hur känns och yttrar sig en orgasm för en man</a:t>
            </a:r>
            <a:r>
              <a:rPr lang="sv-SE" b="1" dirty="0" smtClean="0">
                <a:solidFill>
                  <a:schemeClr val="bg1"/>
                </a:solidFill>
              </a:rPr>
              <a:t>?</a:t>
            </a:r>
          </a:p>
          <a:p>
            <a:pPr algn="l"/>
            <a:endParaRPr lang="sv-SE" b="1" dirty="0">
              <a:solidFill>
                <a:schemeClr val="bg1"/>
              </a:solidFill>
            </a:endParaRPr>
          </a:p>
          <a:p>
            <a:pPr algn="l"/>
            <a:r>
              <a:rPr lang="sv-SE" b="1" dirty="0" smtClean="0"/>
              <a:t>I princip som det känns för en kvinna. Men det som skiljer mest är sädesuttömningen (några droppar till ca två matskedar).  Från ca 40 </a:t>
            </a:r>
            <a:r>
              <a:rPr lang="sv-SE" b="1" dirty="0" smtClean="0"/>
              <a:t>– </a:t>
            </a:r>
            <a:r>
              <a:rPr lang="sv-SE" b="1" dirty="0" smtClean="0"/>
              <a:t>300 miljoner spermier.</a:t>
            </a:r>
            <a:endParaRPr lang="sv-SE" dirty="0"/>
          </a:p>
        </p:txBody>
      </p:sp>
    </p:spTree>
    <p:extLst>
      <p:ext uri="{BB962C8B-B14F-4D97-AF65-F5344CB8AC3E}">
        <p14:creationId xmlns:p14="http://schemas.microsoft.com/office/powerpoint/2010/main" val="488497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539552" y="836712"/>
            <a:ext cx="8136904" cy="5328592"/>
          </a:xfrm>
        </p:spPr>
        <p:txBody>
          <a:bodyPr>
            <a:normAutofit fontScale="92500"/>
          </a:bodyPr>
          <a:lstStyle/>
          <a:p>
            <a:pPr algn="l"/>
            <a:r>
              <a:rPr lang="sv-SE" b="1" dirty="0">
                <a:solidFill>
                  <a:schemeClr val="bg1"/>
                </a:solidFill>
              </a:rPr>
              <a:t>Finns det onormala penisar</a:t>
            </a:r>
            <a:r>
              <a:rPr lang="sv-SE" b="1" dirty="0" smtClean="0">
                <a:solidFill>
                  <a:schemeClr val="bg1"/>
                </a:solidFill>
              </a:rPr>
              <a:t>?</a:t>
            </a:r>
          </a:p>
          <a:p>
            <a:pPr marL="457200" indent="-457200" algn="l">
              <a:buFont typeface="Arial" pitchFamily="34" charset="0"/>
              <a:buChar char="•"/>
            </a:pPr>
            <a:endParaRPr lang="sv-SE" b="1" dirty="0">
              <a:solidFill>
                <a:schemeClr val="bg1"/>
              </a:solidFill>
            </a:endParaRPr>
          </a:p>
          <a:p>
            <a:pPr algn="l"/>
            <a:r>
              <a:rPr lang="sv-SE" b="1" dirty="0" smtClean="0"/>
              <a:t>Självklart kan en penis var missbildad precis som andra delar av kroppen, men vad som ska anses var normalt varierar mycket. En del pekar uppåt andra rakt fram. Vissa har PTH (penis till höger) och andra har PTV.</a:t>
            </a:r>
          </a:p>
          <a:p>
            <a:pPr algn="l"/>
            <a:endParaRPr lang="sv-SE" b="1" dirty="0">
              <a:solidFill>
                <a:schemeClr val="bg1"/>
              </a:solidFill>
            </a:endParaRPr>
          </a:p>
          <a:p>
            <a:pPr algn="l"/>
            <a:r>
              <a:rPr lang="sv-SE" b="1" dirty="0">
                <a:solidFill>
                  <a:schemeClr val="bg1"/>
                </a:solidFill>
              </a:rPr>
              <a:t>Hur stor är en penis</a:t>
            </a:r>
            <a:r>
              <a:rPr lang="sv-SE" b="1" dirty="0" smtClean="0">
                <a:solidFill>
                  <a:schemeClr val="bg1"/>
                </a:solidFill>
              </a:rPr>
              <a:t>?</a:t>
            </a:r>
          </a:p>
          <a:p>
            <a:pPr algn="l"/>
            <a:endParaRPr lang="sv-SE" b="1" dirty="0" smtClean="0">
              <a:solidFill>
                <a:schemeClr val="bg1"/>
              </a:solidFill>
            </a:endParaRPr>
          </a:p>
          <a:p>
            <a:pPr algn="l"/>
            <a:r>
              <a:rPr lang="sv-SE" b="1" dirty="0"/>
              <a:t>De flesta killar har en erigerad penis på 12-18 cm, mätt på ovansidan av penisen. Omkretsen brukar ligga på 8-10 </a:t>
            </a:r>
            <a:r>
              <a:rPr lang="sv-SE" b="1" dirty="0" smtClean="0"/>
              <a:t>cm. Jämför du två slaka penisar där storleken varierar så är det inte säkert att den största är störst vid erektion.</a:t>
            </a:r>
          </a:p>
          <a:p>
            <a:pPr marL="457200" indent="-457200" algn="l">
              <a:buFont typeface="Arial" pitchFamily="34" charset="0"/>
              <a:buChar char="•"/>
            </a:pPr>
            <a:endParaRPr lang="sv-SE" b="1" dirty="0">
              <a:solidFill>
                <a:schemeClr val="bg1"/>
              </a:solidFill>
            </a:endParaRPr>
          </a:p>
          <a:p>
            <a:endParaRPr lang="sv-SE" dirty="0"/>
          </a:p>
        </p:txBody>
      </p:sp>
    </p:spTree>
    <p:extLst>
      <p:ext uri="{BB962C8B-B14F-4D97-AF65-F5344CB8AC3E}">
        <p14:creationId xmlns:p14="http://schemas.microsoft.com/office/powerpoint/2010/main" val="2756517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467544" y="1052736"/>
            <a:ext cx="8424936" cy="5040560"/>
          </a:xfrm>
        </p:spPr>
        <p:txBody>
          <a:bodyPr>
            <a:normAutofit lnSpcReduction="10000"/>
          </a:bodyPr>
          <a:lstStyle/>
          <a:p>
            <a:pPr algn="l"/>
            <a:r>
              <a:rPr lang="sv-SE" b="1" dirty="0">
                <a:solidFill>
                  <a:schemeClr val="bg1"/>
                </a:solidFill>
              </a:rPr>
              <a:t>Hur vanligt är manlig onani</a:t>
            </a:r>
            <a:r>
              <a:rPr lang="sv-SE" b="1" dirty="0" smtClean="0">
                <a:solidFill>
                  <a:schemeClr val="bg1"/>
                </a:solidFill>
              </a:rPr>
              <a:t>?</a:t>
            </a:r>
          </a:p>
          <a:p>
            <a:pPr algn="l"/>
            <a:endParaRPr lang="sv-SE" b="1" dirty="0">
              <a:solidFill>
                <a:schemeClr val="bg1"/>
              </a:solidFill>
            </a:endParaRPr>
          </a:p>
          <a:p>
            <a:pPr algn="l"/>
            <a:r>
              <a:rPr lang="sv-SE" b="1" dirty="0" smtClean="0"/>
              <a:t>Stor variation. Som ung är det vanligt med en gång per dag till flera gånger per dag.</a:t>
            </a:r>
          </a:p>
          <a:p>
            <a:pPr algn="l"/>
            <a:endParaRPr lang="sv-SE" b="1" dirty="0">
              <a:solidFill>
                <a:schemeClr val="bg1"/>
              </a:solidFill>
            </a:endParaRPr>
          </a:p>
          <a:p>
            <a:pPr algn="l"/>
            <a:r>
              <a:rPr lang="sv-SE" b="1" dirty="0" smtClean="0"/>
              <a:t>Förr trodde man att det var farligt att onanera för mycket, men nu vet man att det värsta som kan hända är skavsår på penisen. Skrämdes med att du kunde få håriga händer, få sänkt intelligens.</a:t>
            </a:r>
          </a:p>
          <a:p>
            <a:pPr algn="l"/>
            <a:endParaRPr lang="sv-SE" b="1" dirty="0"/>
          </a:p>
          <a:p>
            <a:pPr algn="l"/>
            <a:r>
              <a:rPr lang="sv-SE" b="1" dirty="0" smtClean="0"/>
              <a:t>Hotade också med att det var syndigt, till exempel att du hamnar i helvetet om du onanerar.</a:t>
            </a:r>
            <a:endParaRPr lang="sv-SE" b="1" dirty="0"/>
          </a:p>
          <a:p>
            <a:pPr algn="l"/>
            <a:endParaRPr lang="sv-SE" dirty="0"/>
          </a:p>
        </p:txBody>
      </p:sp>
    </p:spTree>
    <p:extLst>
      <p:ext uri="{BB962C8B-B14F-4D97-AF65-F5344CB8AC3E}">
        <p14:creationId xmlns:p14="http://schemas.microsoft.com/office/powerpoint/2010/main" val="39336001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467544" y="1268760"/>
            <a:ext cx="8136904" cy="3960440"/>
          </a:xfrm>
        </p:spPr>
        <p:txBody>
          <a:bodyPr>
            <a:normAutofit lnSpcReduction="10000"/>
          </a:bodyPr>
          <a:lstStyle/>
          <a:p>
            <a:pPr lvl="0" algn="ctr"/>
            <a:r>
              <a:rPr lang="sv-SE" sz="4000" b="1" dirty="0" smtClean="0">
                <a:solidFill>
                  <a:schemeClr val="bg1"/>
                </a:solidFill>
              </a:rPr>
              <a:t>Vilka är konsekvenserna </a:t>
            </a:r>
            <a:r>
              <a:rPr lang="sv-SE" sz="4000" b="1" dirty="0">
                <a:solidFill>
                  <a:schemeClr val="bg1"/>
                </a:solidFill>
              </a:rPr>
              <a:t>av att myter </a:t>
            </a:r>
            <a:r>
              <a:rPr lang="sv-SE" sz="4000" b="1" dirty="0" smtClean="0">
                <a:solidFill>
                  <a:schemeClr val="bg1"/>
                </a:solidFill>
              </a:rPr>
              <a:t>kring sexualitet sprids?</a:t>
            </a:r>
          </a:p>
          <a:p>
            <a:pPr lvl="0" algn="ctr"/>
            <a:endParaRPr lang="sv-SE" sz="4000" b="1" dirty="0" smtClean="0">
              <a:solidFill>
                <a:schemeClr val="bg1"/>
              </a:solidFill>
            </a:endParaRPr>
          </a:p>
          <a:p>
            <a:pPr lvl="0" algn="ctr"/>
            <a:r>
              <a:rPr lang="sv-SE" sz="4000" b="1" dirty="0" smtClean="0">
                <a:solidFill>
                  <a:schemeClr val="bg1"/>
                </a:solidFill>
              </a:rPr>
              <a:t>Vem </a:t>
            </a:r>
            <a:r>
              <a:rPr lang="sv-SE" sz="4000" b="1" dirty="0">
                <a:solidFill>
                  <a:schemeClr val="bg1"/>
                </a:solidFill>
              </a:rPr>
              <a:t>tjänar på sådana myter? </a:t>
            </a:r>
            <a:endParaRPr lang="sv-SE" sz="4000" b="1" dirty="0" smtClean="0">
              <a:solidFill>
                <a:schemeClr val="bg1"/>
              </a:solidFill>
            </a:endParaRPr>
          </a:p>
          <a:p>
            <a:pPr lvl="0" algn="ctr"/>
            <a:endParaRPr lang="sv-SE" sz="4000" b="1" dirty="0">
              <a:solidFill>
                <a:schemeClr val="bg1"/>
              </a:solidFill>
            </a:endParaRPr>
          </a:p>
          <a:p>
            <a:pPr lvl="0" algn="ctr"/>
            <a:r>
              <a:rPr lang="sv-SE" sz="4000" b="1" dirty="0" smtClean="0">
                <a:solidFill>
                  <a:schemeClr val="bg1"/>
                </a:solidFill>
              </a:rPr>
              <a:t>Hur </a:t>
            </a:r>
            <a:r>
              <a:rPr lang="sv-SE" sz="4000" b="1" dirty="0">
                <a:solidFill>
                  <a:schemeClr val="bg1"/>
                </a:solidFill>
              </a:rPr>
              <a:t>har </a:t>
            </a:r>
            <a:r>
              <a:rPr lang="sv-SE" sz="4000" b="1" dirty="0" smtClean="0">
                <a:solidFill>
                  <a:schemeClr val="bg1"/>
                </a:solidFill>
              </a:rPr>
              <a:t>myterna </a:t>
            </a:r>
            <a:r>
              <a:rPr lang="sv-SE" sz="4000" b="1" dirty="0">
                <a:solidFill>
                  <a:schemeClr val="bg1"/>
                </a:solidFill>
              </a:rPr>
              <a:t>uppkommit?</a:t>
            </a:r>
          </a:p>
          <a:p>
            <a:endParaRPr lang="sv-SE" dirty="0"/>
          </a:p>
        </p:txBody>
      </p:sp>
    </p:spTree>
    <p:extLst>
      <p:ext uri="{BB962C8B-B14F-4D97-AF65-F5344CB8AC3E}">
        <p14:creationId xmlns:p14="http://schemas.microsoft.com/office/powerpoint/2010/main" val="2367110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b="1" dirty="0" smtClean="0">
                <a:solidFill>
                  <a:schemeClr val="tx1"/>
                </a:solidFill>
              </a:rPr>
              <a:t>Kvinnans inre könsorgan</a:t>
            </a:r>
            <a:endParaRPr lang="sv-SE" b="1" dirty="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204864"/>
            <a:ext cx="7635933" cy="41650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4723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404664"/>
            <a:ext cx="8229600" cy="1143000"/>
          </a:xfrm>
        </p:spPr>
        <p:txBody>
          <a:bodyPr/>
          <a:lstStyle/>
          <a:p>
            <a:pPr algn="ctr"/>
            <a:r>
              <a:rPr lang="sv-SE" b="1" dirty="0" smtClean="0">
                <a:solidFill>
                  <a:schemeClr val="tx1"/>
                </a:solidFill>
              </a:rPr>
              <a:t>Vad är ”normalt”?</a:t>
            </a:r>
            <a:endParaRPr lang="sv-SE" b="1" dirty="0">
              <a:solidFill>
                <a:schemeClr val="tx1"/>
              </a:solidFill>
            </a:endParaRPr>
          </a:p>
        </p:txBody>
      </p:sp>
      <p:sp>
        <p:nvSpPr>
          <p:cNvPr id="3" name="Platshållare för innehåll 2"/>
          <p:cNvSpPr>
            <a:spLocks noGrp="1"/>
          </p:cNvSpPr>
          <p:nvPr>
            <p:ph idx="1"/>
          </p:nvPr>
        </p:nvSpPr>
        <p:spPr>
          <a:xfrm>
            <a:off x="467544" y="1556792"/>
            <a:ext cx="8229600" cy="4389120"/>
          </a:xfrm>
        </p:spPr>
        <p:txBody>
          <a:bodyPr>
            <a:normAutofit fontScale="92500" lnSpcReduction="10000"/>
          </a:bodyPr>
          <a:lstStyle/>
          <a:p>
            <a:pPr marL="0" indent="0">
              <a:buNone/>
            </a:pPr>
            <a:r>
              <a:rPr lang="sv-SE" b="1" dirty="0" smtClean="0"/>
              <a:t>Fundera på </a:t>
            </a:r>
            <a:r>
              <a:rPr lang="sv-SE" b="1" dirty="0"/>
              <a:t>och diskutera </a:t>
            </a:r>
            <a:r>
              <a:rPr lang="sv-SE" b="1" dirty="0" smtClean="0"/>
              <a:t>följande frågor:</a:t>
            </a:r>
            <a:endParaRPr lang="sv-SE" b="1" dirty="0"/>
          </a:p>
          <a:p>
            <a:endParaRPr lang="sv-SE" b="1" dirty="0" smtClean="0"/>
          </a:p>
          <a:p>
            <a:r>
              <a:rPr lang="sv-SE" b="1" dirty="0" smtClean="0"/>
              <a:t>Hur ofta får kvinnor orgasm vid samlag?</a:t>
            </a:r>
          </a:p>
          <a:p>
            <a:r>
              <a:rPr lang="sv-SE" b="1" dirty="0" smtClean="0"/>
              <a:t>Känns och yttrar sig en orgasm likadant för alla kvinnor?</a:t>
            </a:r>
          </a:p>
          <a:p>
            <a:r>
              <a:rPr lang="sv-SE" b="1" dirty="0" smtClean="0"/>
              <a:t>Finns det onormala blygdläppar?</a:t>
            </a:r>
          </a:p>
          <a:p>
            <a:r>
              <a:rPr lang="sv-SE" b="1" dirty="0" smtClean="0"/>
              <a:t>Hur varierar vaginans storlek och spelar den någon roll?</a:t>
            </a:r>
          </a:p>
          <a:p>
            <a:r>
              <a:rPr lang="sv-SE" b="1" dirty="0" smtClean="0"/>
              <a:t>Vad är en mödomshinna?</a:t>
            </a:r>
          </a:p>
          <a:p>
            <a:r>
              <a:rPr lang="sv-SE" b="1" dirty="0" smtClean="0"/>
              <a:t>Hur vanligt är onani?</a:t>
            </a:r>
          </a:p>
          <a:p>
            <a:r>
              <a:rPr lang="sv-SE" b="1" dirty="0" smtClean="0">
                <a:solidFill>
                  <a:schemeClr val="bg1"/>
                </a:solidFill>
              </a:rPr>
              <a:t>Kom på egna frågor som vi kan ta upp.</a:t>
            </a:r>
            <a:endParaRPr lang="sv-SE" b="1" dirty="0" smtClean="0"/>
          </a:p>
          <a:p>
            <a:endParaRPr lang="sv-SE" b="1" dirty="0"/>
          </a:p>
          <a:p>
            <a:endParaRPr lang="sv-SE" b="1" dirty="0"/>
          </a:p>
        </p:txBody>
      </p:sp>
    </p:spTree>
    <p:extLst>
      <p:ext uri="{BB962C8B-B14F-4D97-AF65-F5344CB8AC3E}">
        <p14:creationId xmlns:p14="http://schemas.microsoft.com/office/powerpoint/2010/main" val="354086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539552" y="1700808"/>
            <a:ext cx="7854696" cy="4248472"/>
          </a:xfrm>
        </p:spPr>
        <p:txBody>
          <a:bodyPr>
            <a:normAutofit fontScale="92500" lnSpcReduction="20000"/>
          </a:bodyPr>
          <a:lstStyle/>
          <a:p>
            <a:pPr algn="l"/>
            <a:r>
              <a:rPr lang="sv-SE" sz="3000" b="1" dirty="0">
                <a:solidFill>
                  <a:schemeClr val="bg1"/>
                </a:solidFill>
              </a:rPr>
              <a:t>Hur ofta får kvinnor  orgasm vid samlag</a:t>
            </a:r>
            <a:r>
              <a:rPr lang="sv-SE" sz="3000" b="1" dirty="0" smtClean="0">
                <a:solidFill>
                  <a:schemeClr val="bg1"/>
                </a:solidFill>
              </a:rPr>
              <a:t>?</a:t>
            </a:r>
          </a:p>
          <a:p>
            <a:pPr algn="l"/>
            <a:endParaRPr lang="sv-SE" sz="3000" b="1" dirty="0" smtClean="0">
              <a:solidFill>
                <a:schemeClr val="bg1"/>
              </a:solidFill>
            </a:endParaRPr>
          </a:p>
          <a:p>
            <a:pPr algn="l"/>
            <a:r>
              <a:rPr lang="sv-SE" sz="3000" b="1" dirty="0" smtClean="0"/>
              <a:t>Forskning </a:t>
            </a:r>
            <a:r>
              <a:rPr lang="sv-SE" sz="3000" b="1" dirty="0"/>
              <a:t>visar att mellan en fjärdedel och en tredjedel av alla kvinnor inte eller sällan får orgasm vid samlag. Bara en kvinna av tio får alltid orgasm vid samlag</a:t>
            </a:r>
            <a:r>
              <a:rPr lang="sv-SE" sz="3000" b="1" dirty="0" smtClean="0"/>
              <a:t>. Men vilken ålder kvinnan är i spelar roll.</a:t>
            </a:r>
          </a:p>
          <a:p>
            <a:pPr algn="l"/>
            <a:endParaRPr lang="sv-SE" sz="3000" b="1" dirty="0" smtClean="0">
              <a:solidFill>
                <a:schemeClr val="bg1"/>
              </a:solidFill>
            </a:endParaRPr>
          </a:p>
          <a:p>
            <a:pPr algn="l"/>
            <a:r>
              <a:rPr lang="sv-SE" sz="3000" b="1" dirty="0" smtClean="0">
                <a:solidFill>
                  <a:schemeClr val="bg1"/>
                </a:solidFill>
              </a:rPr>
              <a:t>http</a:t>
            </a:r>
            <a:r>
              <a:rPr lang="sv-SE" sz="3000" b="1" dirty="0">
                <a:solidFill>
                  <a:schemeClr val="bg1"/>
                </a:solidFill>
              </a:rPr>
              <a:t>://www.netdoktor.se/manlig-halsa/?_PageId=478</a:t>
            </a:r>
          </a:p>
          <a:p>
            <a:pPr algn="l"/>
            <a:endParaRPr lang="sv-SE" sz="3000" b="1" dirty="0">
              <a:solidFill>
                <a:schemeClr val="bg1"/>
              </a:solidFill>
            </a:endParaRPr>
          </a:p>
        </p:txBody>
      </p:sp>
    </p:spTree>
    <p:extLst>
      <p:ext uri="{BB962C8B-B14F-4D97-AF65-F5344CB8AC3E}">
        <p14:creationId xmlns:p14="http://schemas.microsoft.com/office/powerpoint/2010/main" val="1249513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683568" y="1196752"/>
            <a:ext cx="7854696" cy="4896544"/>
          </a:xfrm>
        </p:spPr>
        <p:txBody>
          <a:bodyPr/>
          <a:lstStyle/>
          <a:p>
            <a:pPr algn="l"/>
            <a:r>
              <a:rPr lang="sv-SE" sz="2800" b="1" dirty="0">
                <a:solidFill>
                  <a:schemeClr val="bg1"/>
                </a:solidFill>
              </a:rPr>
              <a:t>Hur känns och yttrar sig en orgasm</a:t>
            </a:r>
            <a:r>
              <a:rPr lang="sv-SE" sz="2800" b="1" dirty="0" smtClean="0">
                <a:solidFill>
                  <a:schemeClr val="bg1"/>
                </a:solidFill>
              </a:rPr>
              <a:t>?</a:t>
            </a:r>
          </a:p>
          <a:p>
            <a:pPr algn="l"/>
            <a:endParaRPr lang="sv-SE" sz="2800" b="1" dirty="0">
              <a:solidFill>
                <a:schemeClr val="bg1"/>
              </a:solidFill>
            </a:endParaRPr>
          </a:p>
          <a:p>
            <a:pPr algn="l"/>
            <a:r>
              <a:rPr lang="sv-SE" sz="2800" b="1" dirty="0" smtClean="0"/>
              <a:t>Svårt att sätta ord på. En skön känsla som sprider sig i hela kroppen. Musklerna i underlivet drar ihop sig rytmiskt.</a:t>
            </a:r>
          </a:p>
          <a:p>
            <a:pPr algn="l"/>
            <a:r>
              <a:rPr lang="sv-SE" sz="2800" b="1" dirty="0" smtClean="0"/>
              <a:t>Medvetandet kan försvinna under någon sekund. Hos vissa kvinnor sker en utlösning som liknar den hos män, en så kallad sprutorgasm (men det behöver inte vara ett sprut).</a:t>
            </a:r>
          </a:p>
          <a:p>
            <a:pPr algn="l"/>
            <a:endParaRPr lang="sv-SE" sz="2800" b="1" dirty="0">
              <a:solidFill>
                <a:schemeClr val="bg1"/>
              </a:solidFill>
            </a:endParaRPr>
          </a:p>
          <a:p>
            <a:pPr algn="l"/>
            <a:endParaRPr lang="sv-SE" sz="2800" b="1" dirty="0" smtClean="0">
              <a:solidFill>
                <a:schemeClr val="bg1"/>
              </a:solidFill>
            </a:endParaRPr>
          </a:p>
          <a:p>
            <a:pPr algn="l"/>
            <a:endParaRPr lang="sv-SE" sz="2800" b="1" dirty="0">
              <a:solidFill>
                <a:schemeClr val="bg1"/>
              </a:solidFill>
            </a:endParaRPr>
          </a:p>
          <a:p>
            <a:pPr algn="l"/>
            <a:endParaRPr lang="sv-SE" sz="2800" b="1" dirty="0">
              <a:solidFill>
                <a:schemeClr val="bg1"/>
              </a:solidFill>
            </a:endParaRPr>
          </a:p>
          <a:p>
            <a:pPr algn="l"/>
            <a:endParaRPr lang="sv-SE" b="1" dirty="0">
              <a:solidFill>
                <a:schemeClr val="bg1"/>
              </a:solidFill>
            </a:endParaRPr>
          </a:p>
          <a:p>
            <a:endParaRPr lang="sv-SE" dirty="0"/>
          </a:p>
        </p:txBody>
      </p:sp>
    </p:spTree>
    <p:extLst>
      <p:ext uri="{BB962C8B-B14F-4D97-AF65-F5344CB8AC3E}">
        <p14:creationId xmlns:p14="http://schemas.microsoft.com/office/powerpoint/2010/main" val="3600751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a:xfrm>
            <a:off x="683568" y="692696"/>
            <a:ext cx="8071048" cy="5616624"/>
          </a:xfrm>
        </p:spPr>
        <p:txBody>
          <a:bodyPr>
            <a:normAutofit lnSpcReduction="10000"/>
          </a:bodyPr>
          <a:lstStyle/>
          <a:p>
            <a:pPr algn="l"/>
            <a:r>
              <a:rPr lang="sv-SE" sz="2800" b="1" dirty="0">
                <a:solidFill>
                  <a:schemeClr val="bg1"/>
                </a:solidFill>
              </a:rPr>
              <a:t>Finns det onormala blygdläppar</a:t>
            </a:r>
            <a:r>
              <a:rPr lang="sv-SE" sz="2800" b="1" dirty="0" smtClean="0">
                <a:solidFill>
                  <a:schemeClr val="bg1"/>
                </a:solidFill>
              </a:rPr>
              <a:t>?</a:t>
            </a:r>
          </a:p>
          <a:p>
            <a:pPr algn="l"/>
            <a:endParaRPr lang="sv-SE" sz="2800" b="1" dirty="0" smtClean="0">
              <a:solidFill>
                <a:schemeClr val="bg1"/>
              </a:solidFill>
            </a:endParaRPr>
          </a:p>
          <a:p>
            <a:pPr algn="l"/>
            <a:r>
              <a:rPr lang="sv-SE" sz="2800" b="1" dirty="0" smtClean="0"/>
              <a:t>Blygdläpparnas utseende och storlek varier mycket. En del skäms om de inre blygdläpparna sticker ut. Men det är just vanligast att de sticket ut.</a:t>
            </a:r>
            <a:endParaRPr lang="sv-SE" sz="2800" b="1" dirty="0"/>
          </a:p>
          <a:p>
            <a:pPr algn="l"/>
            <a:endParaRPr lang="sv-SE" sz="2800" b="1" dirty="0" smtClean="0">
              <a:solidFill>
                <a:schemeClr val="bg1"/>
              </a:solidFill>
            </a:endParaRPr>
          </a:p>
          <a:p>
            <a:pPr algn="l"/>
            <a:r>
              <a:rPr lang="sv-SE" sz="2800" b="1" dirty="0" smtClean="0">
                <a:solidFill>
                  <a:schemeClr val="bg1"/>
                </a:solidFill>
              </a:rPr>
              <a:t>Hur </a:t>
            </a:r>
            <a:r>
              <a:rPr lang="sv-SE" sz="2800" b="1" dirty="0">
                <a:solidFill>
                  <a:schemeClr val="bg1"/>
                </a:solidFill>
              </a:rPr>
              <a:t>djup är en vagina</a:t>
            </a:r>
            <a:r>
              <a:rPr lang="sv-SE" sz="2800" b="1" dirty="0" smtClean="0">
                <a:solidFill>
                  <a:schemeClr val="bg1"/>
                </a:solidFill>
              </a:rPr>
              <a:t>?</a:t>
            </a:r>
          </a:p>
          <a:p>
            <a:pPr algn="l"/>
            <a:endParaRPr lang="sv-SE" sz="2800" b="1" dirty="0" smtClean="0">
              <a:solidFill>
                <a:schemeClr val="bg1"/>
              </a:solidFill>
            </a:endParaRPr>
          </a:p>
          <a:p>
            <a:pPr algn="l"/>
            <a:r>
              <a:rPr lang="sv-SE" sz="2800" b="1" dirty="0" smtClean="0"/>
              <a:t>En vagina i ”vilotillstånd” är mellan 5 och 10 centimeter djup. Men muskulaturen är mycket töjbar. Hur skulle annars ett barn kunna passera.</a:t>
            </a:r>
            <a:endParaRPr lang="sv-SE" sz="2800" b="1" dirty="0"/>
          </a:p>
          <a:p>
            <a:endParaRPr lang="sv-SE" dirty="0"/>
          </a:p>
        </p:txBody>
      </p:sp>
    </p:spTree>
    <p:extLst>
      <p:ext uri="{BB962C8B-B14F-4D97-AF65-F5344CB8AC3E}">
        <p14:creationId xmlns:p14="http://schemas.microsoft.com/office/powerpoint/2010/main" val="431639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67544" y="836712"/>
            <a:ext cx="8280920" cy="4893176"/>
          </a:xfrm>
        </p:spPr>
        <p:txBody>
          <a:bodyPr>
            <a:normAutofit fontScale="85000" lnSpcReduction="10000"/>
          </a:bodyPr>
          <a:lstStyle/>
          <a:p>
            <a:pPr marL="0" indent="0">
              <a:buNone/>
            </a:pPr>
            <a:r>
              <a:rPr lang="sv-SE" sz="2800" b="1" dirty="0"/>
              <a:t>Vad är en mödomshinna</a:t>
            </a:r>
            <a:r>
              <a:rPr lang="sv-SE" sz="2800" b="1" dirty="0" smtClean="0"/>
              <a:t>?</a:t>
            </a:r>
          </a:p>
          <a:p>
            <a:pPr marL="0" indent="0">
              <a:buNone/>
            </a:pPr>
            <a:endParaRPr lang="sv-SE" sz="2800" b="1" dirty="0" smtClean="0"/>
          </a:p>
          <a:p>
            <a:pPr marL="0" indent="0">
              <a:buNone/>
            </a:pPr>
            <a:r>
              <a:rPr lang="sv-SE" sz="2800" b="1" dirty="0" smtClean="0">
                <a:solidFill>
                  <a:schemeClr val="bg1"/>
                </a:solidFill>
              </a:rPr>
              <a:t>Det finns ingen mödomshinna. Hur skulle en kvinna som ej haft samlag annars kunna få mens. Det kan finnas något som kallas slidkrans i varierande storlek. Ibland blöder det vid första samlaget, 60 % blöder inte alls.</a:t>
            </a:r>
            <a:endParaRPr lang="sv-SE" sz="2800" b="1" dirty="0">
              <a:solidFill>
                <a:schemeClr val="bg1"/>
              </a:solidFill>
            </a:endParaRPr>
          </a:p>
          <a:p>
            <a:endParaRPr lang="sv-SE" sz="2800" b="1" dirty="0"/>
          </a:p>
          <a:p>
            <a:pPr marL="0" indent="0">
              <a:buNone/>
            </a:pPr>
            <a:r>
              <a:rPr lang="sv-SE" sz="2800" b="1" dirty="0"/>
              <a:t>Hur vanligt är onani</a:t>
            </a:r>
            <a:r>
              <a:rPr lang="sv-SE" sz="2800" b="1" dirty="0" smtClean="0"/>
              <a:t>?</a:t>
            </a:r>
          </a:p>
          <a:p>
            <a:pPr marL="0" indent="0">
              <a:buNone/>
            </a:pPr>
            <a:endParaRPr lang="sv-SE" sz="2800" b="1" dirty="0" smtClean="0"/>
          </a:p>
          <a:p>
            <a:pPr marL="0" indent="0">
              <a:buNone/>
            </a:pPr>
            <a:r>
              <a:rPr lang="sv-SE" sz="2800" b="1" dirty="0" smtClean="0">
                <a:solidFill>
                  <a:schemeClr val="bg1"/>
                </a:solidFill>
              </a:rPr>
              <a:t>Det varier mycket. Från de som inte gör det alls till 10 gånger om dan. Om onanerandet inte stör livet eller känns jobbigt spelar det ingen roll hur ofta du onanerar. </a:t>
            </a:r>
            <a:endParaRPr lang="sv-SE" sz="2800" b="1" dirty="0">
              <a:solidFill>
                <a:schemeClr val="bg1"/>
              </a:solidFill>
            </a:endParaRPr>
          </a:p>
          <a:p>
            <a:pPr marL="0" indent="0">
              <a:buNone/>
            </a:pPr>
            <a:endParaRPr lang="sv-SE" sz="2800" b="1" dirty="0" smtClean="0"/>
          </a:p>
          <a:p>
            <a:pPr marL="0" indent="0">
              <a:buNone/>
            </a:pPr>
            <a:endParaRPr lang="sv-SE" sz="2800" b="1" dirty="0" smtClean="0"/>
          </a:p>
          <a:p>
            <a:pPr marL="0" indent="0">
              <a:buNone/>
            </a:pPr>
            <a:endParaRPr lang="sv-SE" sz="2800" b="1" dirty="0"/>
          </a:p>
          <a:p>
            <a:pPr marL="0" indent="0">
              <a:buNone/>
            </a:pPr>
            <a:endParaRPr lang="sv-SE" dirty="0"/>
          </a:p>
        </p:txBody>
      </p:sp>
    </p:spTree>
    <p:extLst>
      <p:ext uri="{BB962C8B-B14F-4D97-AF65-F5344CB8AC3E}">
        <p14:creationId xmlns:p14="http://schemas.microsoft.com/office/powerpoint/2010/main" val="3224321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b="1" dirty="0" smtClean="0">
                <a:solidFill>
                  <a:schemeClr val="tx1"/>
                </a:solidFill>
              </a:rPr>
              <a:t>Mannens könsorgan</a:t>
            </a:r>
            <a:endParaRPr lang="sv-SE" b="1" dirty="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000248"/>
            <a:ext cx="7776864" cy="4486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1581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p:cNvSpPr txBox="1">
            <a:spLocks/>
          </p:cNvSpPr>
          <p:nvPr/>
        </p:nvSpPr>
        <p:spPr>
          <a:xfrm>
            <a:off x="467544" y="692696"/>
            <a:ext cx="8229600" cy="11430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sv-SE" sz="5000" dirty="0" smtClean="0">
                <a:solidFill>
                  <a:schemeClr val="bg1"/>
                </a:solidFill>
              </a:rPr>
              <a:t>Vad är ”normalt”?</a:t>
            </a:r>
            <a:endParaRPr lang="sv-SE" sz="5000" dirty="0">
              <a:solidFill>
                <a:schemeClr val="bg1"/>
              </a:solidFill>
            </a:endParaRPr>
          </a:p>
        </p:txBody>
      </p:sp>
      <p:sp>
        <p:nvSpPr>
          <p:cNvPr id="7" name="Platshållare för innehåll 2"/>
          <p:cNvSpPr txBox="1">
            <a:spLocks/>
          </p:cNvSpPr>
          <p:nvPr/>
        </p:nvSpPr>
        <p:spPr>
          <a:xfrm>
            <a:off x="456781" y="2132856"/>
            <a:ext cx="8229600" cy="4389120"/>
          </a:xfrm>
          <a:prstGeom prst="rect">
            <a:avLst/>
          </a:prstGeom>
        </p:spPr>
        <p:txBody>
          <a:bodyPr vert="horz" lIns="0" rIns="18288">
            <a:normAutofit/>
          </a:bodyPr>
          <a:lstStyle>
            <a:lvl1pPr marL="0" marR="45720" indent="0" algn="r" rtl="0" eaLnBrk="1" latinLnBrk="0" hangingPunct="1">
              <a:spcBef>
                <a:spcPct val="20000"/>
              </a:spcBef>
              <a:buClr>
                <a:schemeClr val="accent3"/>
              </a:buClr>
              <a:buSzPct val="95000"/>
              <a:buFont typeface="Wingdings 2"/>
              <a:buNone/>
              <a:defRPr kumimoji="0" sz="2600" kern="1200">
                <a:solidFill>
                  <a:schemeClr val="tx1"/>
                </a:solidFill>
                <a:latin typeface="+mn-lt"/>
                <a:ea typeface="+mn-ea"/>
                <a:cs typeface="+mn-cs"/>
              </a:defRPr>
            </a:lvl1pPr>
            <a:lvl2pPr marL="457200" indent="0" algn="ctr" rtl="0" eaLnBrk="1" latinLnBrk="0" hangingPunct="1">
              <a:spcBef>
                <a:spcPct val="20000"/>
              </a:spcBef>
              <a:buClr>
                <a:schemeClr val="accent1"/>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accent2"/>
              </a:buClr>
              <a:buSzPct val="70000"/>
              <a:buFont typeface="Wingdings 2"/>
              <a:buNone/>
              <a:defRPr kumimoji="0" sz="2100" kern="1200">
                <a:solidFill>
                  <a:schemeClr val="tx1"/>
                </a:solidFill>
                <a:latin typeface="+mn-lt"/>
                <a:ea typeface="+mn-ea"/>
                <a:cs typeface="+mn-cs"/>
              </a:defRPr>
            </a:lvl3pPr>
            <a:lvl4pPr marL="1371600" indent="0" algn="ctr" rtl="0" eaLnBrk="1" latinLnBrk="0" hangingPunct="1">
              <a:spcBef>
                <a:spcPct val="20000"/>
              </a:spcBef>
              <a:buClr>
                <a:schemeClr val="accent3"/>
              </a:buClr>
              <a:buSzPct val="65000"/>
              <a:buFont typeface="Wingdings 2"/>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accent4"/>
              </a:buClr>
              <a:buSzPct val="65000"/>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5"/>
              </a:buClr>
              <a:buSzPct val="80000"/>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6"/>
              </a:buClr>
              <a:buSzPct val="80000"/>
              <a:buFont typeface="Wingdings 2"/>
              <a:buNone/>
              <a:defRPr kumimoji="0" sz="1600" kern="1200" baseline="0">
                <a:solidFill>
                  <a:schemeClr val="tx1"/>
                </a:solidFill>
                <a:latin typeface="+mn-lt"/>
                <a:ea typeface="+mn-ea"/>
                <a:cs typeface="+mn-cs"/>
              </a:defRPr>
            </a:lvl7pPr>
            <a:lvl8pPr marL="3200400" indent="0" algn="ctr" rtl="0" eaLnBrk="1" latinLnBrk="0" hangingPunct="1">
              <a:spcBef>
                <a:spcPct val="20000"/>
              </a:spcBef>
              <a:buClr>
                <a:schemeClr val="tx2"/>
              </a:buClr>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l"/>
            <a:r>
              <a:rPr lang="sv-SE" b="1" dirty="0" smtClean="0">
                <a:solidFill>
                  <a:schemeClr val="bg1"/>
                </a:solidFill>
              </a:rPr>
              <a:t>Fundera och diskutera följande frågor:</a:t>
            </a:r>
          </a:p>
          <a:p>
            <a:pPr algn="l"/>
            <a:endParaRPr lang="sv-SE" b="1" dirty="0" smtClean="0">
              <a:solidFill>
                <a:schemeClr val="bg1"/>
              </a:solidFill>
            </a:endParaRPr>
          </a:p>
          <a:p>
            <a:pPr marL="457200" indent="-457200" algn="l">
              <a:buFont typeface="Arial" pitchFamily="34" charset="0"/>
              <a:buChar char="•"/>
            </a:pPr>
            <a:r>
              <a:rPr lang="sv-SE" b="1" dirty="0" smtClean="0">
                <a:solidFill>
                  <a:schemeClr val="bg1"/>
                </a:solidFill>
              </a:rPr>
              <a:t>Hur ofta får män orgasm vid samlag?</a:t>
            </a:r>
          </a:p>
          <a:p>
            <a:pPr marL="457200" indent="-457200" algn="l">
              <a:buFont typeface="Arial" pitchFamily="34" charset="0"/>
              <a:buChar char="•"/>
            </a:pPr>
            <a:r>
              <a:rPr lang="sv-SE" b="1" dirty="0" smtClean="0">
                <a:solidFill>
                  <a:schemeClr val="bg1"/>
                </a:solidFill>
              </a:rPr>
              <a:t>Hur känns och yttrar sig en orgasm för en man?</a:t>
            </a:r>
          </a:p>
          <a:p>
            <a:pPr marL="457200" indent="-457200" algn="l">
              <a:buFont typeface="Arial" pitchFamily="34" charset="0"/>
              <a:buChar char="•"/>
            </a:pPr>
            <a:r>
              <a:rPr lang="sv-SE" b="1" dirty="0" smtClean="0">
                <a:solidFill>
                  <a:schemeClr val="bg1"/>
                </a:solidFill>
              </a:rPr>
              <a:t>Finns det onormala penisar?</a:t>
            </a:r>
          </a:p>
          <a:p>
            <a:pPr marL="457200" indent="-457200" algn="l">
              <a:buFont typeface="Arial" pitchFamily="34" charset="0"/>
              <a:buChar char="•"/>
            </a:pPr>
            <a:r>
              <a:rPr lang="sv-SE" b="1" dirty="0" smtClean="0">
                <a:solidFill>
                  <a:schemeClr val="bg1"/>
                </a:solidFill>
              </a:rPr>
              <a:t>Hur stor är en penis?</a:t>
            </a:r>
          </a:p>
          <a:p>
            <a:pPr marL="457200" indent="-457200" algn="l">
              <a:buFont typeface="Arial" pitchFamily="34" charset="0"/>
              <a:buChar char="•"/>
            </a:pPr>
            <a:r>
              <a:rPr lang="sv-SE" b="1" dirty="0" smtClean="0">
                <a:solidFill>
                  <a:schemeClr val="bg1"/>
                </a:solidFill>
              </a:rPr>
              <a:t>Hur vanligt är manlig onani?</a:t>
            </a:r>
          </a:p>
          <a:p>
            <a:pPr marL="457200" indent="-457200" algn="l">
              <a:buFont typeface="Arial" pitchFamily="34" charset="0"/>
              <a:buChar char="•"/>
            </a:pPr>
            <a:r>
              <a:rPr lang="sv-SE" b="1" dirty="0" smtClean="0">
                <a:solidFill>
                  <a:schemeClr val="bg1"/>
                </a:solidFill>
              </a:rPr>
              <a:t>Kom på egna frågor som vi kan ta reda på.</a:t>
            </a:r>
          </a:p>
          <a:p>
            <a:pPr marL="457200" indent="-457200" algn="l">
              <a:buFont typeface="Arial" pitchFamily="34" charset="0"/>
              <a:buChar char="•"/>
            </a:pPr>
            <a:endParaRPr lang="sv-SE" b="1" dirty="0" smtClean="0">
              <a:solidFill>
                <a:schemeClr val="bg1"/>
              </a:solidFill>
            </a:endParaRPr>
          </a:p>
          <a:p>
            <a:endParaRPr lang="sv-SE" b="1" dirty="0"/>
          </a:p>
        </p:txBody>
      </p:sp>
    </p:spTree>
    <p:extLst>
      <p:ext uri="{BB962C8B-B14F-4D97-AF65-F5344CB8AC3E}">
        <p14:creationId xmlns:p14="http://schemas.microsoft.com/office/powerpoint/2010/main" val="1262497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öde">
  <a:themeElements>
    <a:clrScheme name="Livfullt">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Flöde">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öde">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352</TotalTime>
  <Words>701</Words>
  <Application>Microsoft Office PowerPoint</Application>
  <PresentationFormat>Bildspel på skärmen (4:3)</PresentationFormat>
  <Paragraphs>78</Paragraphs>
  <Slides>13</Slides>
  <Notes>0</Notes>
  <HiddenSlides>0</HiddenSlides>
  <MMClips>0</MMClips>
  <ScaleCrop>false</ScaleCrop>
  <HeadingPairs>
    <vt:vector size="4" baseType="variant">
      <vt:variant>
        <vt:lpstr>Tema</vt:lpstr>
      </vt:variant>
      <vt:variant>
        <vt:i4>1</vt:i4>
      </vt:variant>
      <vt:variant>
        <vt:lpstr>Bildrubriker</vt:lpstr>
      </vt:variant>
      <vt:variant>
        <vt:i4>13</vt:i4>
      </vt:variant>
    </vt:vector>
  </HeadingPairs>
  <TitlesOfParts>
    <vt:vector size="14" baseType="lpstr">
      <vt:lpstr>Flöde</vt:lpstr>
      <vt:lpstr>Kvinnas yttre könsorgan</vt:lpstr>
      <vt:lpstr>Kvinnans inre könsorgan</vt:lpstr>
      <vt:lpstr>Vad är ”normalt”?</vt:lpstr>
      <vt:lpstr>PowerPoint-presentation</vt:lpstr>
      <vt:lpstr>PowerPoint-presentation</vt:lpstr>
      <vt:lpstr>PowerPoint-presentation</vt:lpstr>
      <vt:lpstr>PowerPoint-presentation</vt:lpstr>
      <vt:lpstr>Mannens könsorgan</vt:lpstr>
      <vt:lpstr>PowerPoint-presentation</vt:lpstr>
      <vt:lpstr>PowerPoint-presentation</vt:lpstr>
      <vt:lpstr>PowerPoint-presentation</vt:lpstr>
      <vt:lpstr>PowerPoint-presentation</vt:lpstr>
      <vt:lpstr>PowerPoint-presentation</vt:lpstr>
    </vt:vector>
  </TitlesOfParts>
  <Company>Örebro kommun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Kvinnas yttre könsorgan</dc:title>
  <dc:creator>Lindstedt, Ragnar</dc:creator>
  <cp:lastModifiedBy>Lindstedt, Ragnar</cp:lastModifiedBy>
  <cp:revision>21</cp:revision>
  <dcterms:created xsi:type="dcterms:W3CDTF">2012-12-05T14:13:18Z</dcterms:created>
  <dcterms:modified xsi:type="dcterms:W3CDTF">2012-12-12T12:38:06Z</dcterms:modified>
</cp:coreProperties>
</file>