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8" r:id="rId6"/>
    <p:sldId id="26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34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62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6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01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14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82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1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8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40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2826-639B-441E-BC93-2AB646A66561}" type="datetimeFigureOut">
              <a:rPr lang="sv-SE" smtClean="0"/>
              <a:t>2012-12-17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CF1B-F8DA-4D46-B335-8D248F4C2F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3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>
            <a:normAutofit/>
          </a:bodyPr>
          <a:lstStyle/>
          <a:p>
            <a:r>
              <a:rPr lang="sv-SE" sz="6000" b="1" dirty="0" smtClean="0"/>
              <a:t>Fruktsamhet</a:t>
            </a:r>
            <a:endParaRPr lang="sv-SE" sz="60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771597" cy="55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1337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916452" y="1052736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/>
              <a:t>Detta går enkelt att förebygga:</a:t>
            </a:r>
          </a:p>
          <a:p>
            <a:endParaRPr lang="sv-SE" sz="4800" b="1" dirty="0"/>
          </a:p>
          <a:p>
            <a:r>
              <a:rPr lang="sv-SE" sz="6600" b="1" dirty="0" smtClean="0"/>
              <a:t>Använd kondom!</a:t>
            </a:r>
            <a:endParaRPr lang="sv-SE" sz="6600" b="1" dirty="0"/>
          </a:p>
        </p:txBody>
      </p:sp>
    </p:spTree>
    <p:extLst>
      <p:ext uri="{BB962C8B-B14F-4D97-AF65-F5344CB8AC3E}">
        <p14:creationId xmlns:p14="http://schemas.microsoft.com/office/powerpoint/2010/main" val="36719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636"/>
            <a:ext cx="8064896" cy="51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776864" cy="6192688"/>
          </a:xfrm>
        </p:spPr>
        <p:txBody>
          <a:bodyPr>
            <a:normAutofit fontScale="92500" lnSpcReduction="10000"/>
          </a:bodyPr>
          <a:lstStyle/>
          <a:p>
            <a:r>
              <a:rPr lang="sv-SE" sz="6400" b="1" dirty="0" smtClean="0">
                <a:solidFill>
                  <a:schemeClr val="tx1"/>
                </a:solidFill>
              </a:rPr>
              <a:t>Herpes </a:t>
            </a:r>
            <a:r>
              <a:rPr lang="sv-SE" sz="3000" b="1" dirty="0" smtClean="0">
                <a:solidFill>
                  <a:schemeClr val="tx1"/>
                </a:solidFill>
              </a:rPr>
              <a:t>(ca 80 % i Sverige)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Följande är typiskt för herpesutslag: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är en grupp små blåsor på rodnad botten.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blåsorna bränner, kliar eller svider.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går snabbt sönder och efter några dagar läker de utan ärr.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kommer oftast runt munnen och på könsorganen men kan ibland finnas på andra ställen på kroppen.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Herpesviruset finns kvar i din kropp under hela livet.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7809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64896" cy="6048672"/>
          </a:xfrm>
        </p:spPr>
        <p:txBody>
          <a:bodyPr>
            <a:normAutofit fontScale="85000" lnSpcReduction="20000"/>
          </a:bodyPr>
          <a:lstStyle/>
          <a:p>
            <a:r>
              <a:rPr lang="sv-SE" sz="5800" b="1" dirty="0" smtClean="0">
                <a:solidFill>
                  <a:schemeClr val="tx1"/>
                </a:solidFill>
              </a:rPr>
              <a:t>                   HIV </a:t>
            </a:r>
            <a:r>
              <a:rPr lang="sv-SE" sz="2800" b="1" dirty="0">
                <a:solidFill>
                  <a:schemeClr val="tx1"/>
                </a:solidFill>
              </a:rPr>
              <a:t>Ca 6 000 </a:t>
            </a:r>
            <a:r>
              <a:rPr lang="sv-SE" sz="2800" b="1" dirty="0" smtClean="0">
                <a:solidFill>
                  <a:schemeClr val="tx1"/>
                </a:solidFill>
              </a:rPr>
              <a:t>har </a:t>
            </a:r>
            <a:r>
              <a:rPr lang="sv-SE" sz="2800" b="1" dirty="0">
                <a:solidFill>
                  <a:schemeClr val="tx1"/>
                </a:solidFill>
              </a:rPr>
              <a:t>HIV i </a:t>
            </a:r>
            <a:r>
              <a:rPr lang="sv-SE" sz="2800" b="1" dirty="0" smtClean="0">
                <a:solidFill>
                  <a:schemeClr val="tx1"/>
                </a:solidFill>
              </a:rPr>
              <a:t>Sverige</a:t>
            </a:r>
            <a:r>
              <a:rPr lang="sv-SE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sv-SE" sz="3900" b="1" dirty="0" smtClean="0">
                <a:solidFill>
                  <a:schemeClr val="tx1"/>
                </a:solidFill>
              </a:rPr>
              <a:t>(</a:t>
            </a:r>
            <a:r>
              <a:rPr lang="sv-SE" sz="3900" i="1" dirty="0">
                <a:solidFill>
                  <a:schemeClr val="tx1"/>
                </a:solidFill>
              </a:rPr>
              <a:t>H</a:t>
            </a:r>
            <a:r>
              <a:rPr lang="sv-SE" sz="3900" i="1" dirty="0" smtClean="0">
                <a:solidFill>
                  <a:schemeClr val="tx1"/>
                </a:solidFill>
              </a:rPr>
              <a:t>uman </a:t>
            </a:r>
            <a:r>
              <a:rPr lang="sv-SE" sz="3900" i="1" dirty="0" err="1" smtClean="0">
                <a:solidFill>
                  <a:schemeClr val="tx1"/>
                </a:solidFill>
              </a:rPr>
              <a:t>Immunodeficiency</a:t>
            </a:r>
            <a:r>
              <a:rPr lang="sv-SE" sz="3900" i="1" dirty="0" smtClean="0">
                <a:solidFill>
                  <a:schemeClr val="tx1"/>
                </a:solidFill>
              </a:rPr>
              <a:t> </a:t>
            </a:r>
            <a:r>
              <a:rPr lang="sv-SE" sz="3900" i="1" dirty="0">
                <a:solidFill>
                  <a:schemeClr val="tx1"/>
                </a:solidFill>
              </a:rPr>
              <a:t>V</a:t>
            </a:r>
            <a:r>
              <a:rPr lang="sv-SE" sz="3900" i="1" dirty="0" smtClean="0">
                <a:solidFill>
                  <a:schemeClr val="tx1"/>
                </a:solidFill>
              </a:rPr>
              <a:t>irus)</a:t>
            </a:r>
          </a:p>
          <a:p>
            <a:r>
              <a:rPr lang="sv-SE" sz="3900" b="1" dirty="0" smtClean="0">
                <a:solidFill>
                  <a:schemeClr val="tx1"/>
                </a:solidFill>
              </a:rPr>
              <a:t>Smittrisk ca 0,5 % vid vaginalt heterosexuellt samlag.</a:t>
            </a:r>
          </a:p>
          <a:p>
            <a:endParaRPr lang="sv-SE" sz="3900" b="1" dirty="0" smtClean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En person med en </a:t>
            </a:r>
            <a:r>
              <a:rPr lang="sv-SE" b="1" dirty="0" err="1" smtClean="0">
                <a:solidFill>
                  <a:schemeClr val="tx1"/>
                </a:solidFill>
              </a:rPr>
              <a:t>hiv-infektion</a:t>
            </a:r>
            <a:r>
              <a:rPr lang="sv-SE" b="1" dirty="0" smtClean="0">
                <a:solidFill>
                  <a:schemeClr val="tx1"/>
                </a:solidFill>
              </a:rPr>
              <a:t> har sällan några besvär alls under de första åren. En del får ett par veckor influensaliknande symtom med feber, halsont och lymfkörtelsvullnad.</a:t>
            </a:r>
          </a:p>
          <a:p>
            <a:endParaRPr lang="sv-SE" b="1" dirty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 De besvären försvinner efter några veckor och sedan förekommer ofta inga symtom alls under många år, men viruset bryter under tiden ner kroppens immunförsvar.</a:t>
            </a:r>
          </a:p>
          <a:p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704856" cy="5306144"/>
          </a:xfrm>
        </p:spPr>
        <p:txBody>
          <a:bodyPr>
            <a:normAutofit fontScale="25000" lnSpcReduction="20000"/>
          </a:bodyPr>
          <a:lstStyle/>
          <a:p>
            <a:r>
              <a:rPr lang="sv-SE" sz="14400" b="1" dirty="0" smtClean="0">
                <a:solidFill>
                  <a:schemeClr val="tx1"/>
                </a:solidFill>
              </a:rPr>
              <a:t>AIDS (</a:t>
            </a:r>
            <a:r>
              <a:rPr lang="sv-SE" sz="14400" b="1" dirty="0" err="1" smtClean="0">
                <a:solidFill>
                  <a:schemeClr val="tx1"/>
                </a:solidFill>
              </a:rPr>
              <a:t>Acquired</a:t>
            </a:r>
            <a:r>
              <a:rPr lang="sv-SE" sz="14400" b="1" dirty="0" smtClean="0">
                <a:solidFill>
                  <a:schemeClr val="tx1"/>
                </a:solidFill>
              </a:rPr>
              <a:t> Immune </a:t>
            </a:r>
            <a:r>
              <a:rPr lang="sv-SE" sz="14400" b="1" dirty="0" err="1" smtClean="0">
                <a:solidFill>
                  <a:schemeClr val="tx1"/>
                </a:solidFill>
              </a:rPr>
              <a:t>Deficiency</a:t>
            </a:r>
            <a:r>
              <a:rPr lang="sv-SE" sz="14400" b="1" dirty="0" smtClean="0">
                <a:solidFill>
                  <a:schemeClr val="tx1"/>
                </a:solidFill>
              </a:rPr>
              <a:t> </a:t>
            </a:r>
            <a:r>
              <a:rPr lang="sv-SE" sz="14400" b="1" dirty="0" err="1" smtClean="0">
                <a:solidFill>
                  <a:schemeClr val="tx1"/>
                </a:solidFill>
              </a:rPr>
              <a:t>Syndrome</a:t>
            </a:r>
            <a:r>
              <a:rPr lang="sv-SE" sz="14400" b="1" dirty="0" smtClean="0">
                <a:solidFill>
                  <a:schemeClr val="tx1"/>
                </a:solidFill>
              </a:rPr>
              <a:t>)</a:t>
            </a:r>
          </a:p>
          <a:p>
            <a:endParaRPr lang="sv-SE" b="1" dirty="0" smtClean="0">
              <a:solidFill>
                <a:schemeClr val="tx1"/>
              </a:solidFill>
            </a:endParaRPr>
          </a:p>
          <a:p>
            <a:pPr algn="l"/>
            <a:r>
              <a:rPr lang="sv-SE" sz="9600" b="1" dirty="0" smtClean="0">
                <a:solidFill>
                  <a:schemeClr val="tx1"/>
                </a:solidFill>
              </a:rPr>
              <a:t>De flesta märker efter hand tecken på ett försvagat immunförsvar: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svullna lymfkörtlar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svampinfektioner i munslemhinnan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kraftig viktminskning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hosta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besvärlig och långdragen diarré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kraftig nattsvettning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9600" b="1" dirty="0" smtClean="0">
                <a:solidFill>
                  <a:schemeClr val="tx1"/>
                </a:solidFill>
              </a:rPr>
              <a:t>svår trötthet</a:t>
            </a:r>
          </a:p>
          <a:p>
            <a:pPr algn="l"/>
            <a:r>
              <a:rPr lang="sv-SE" sz="9600" b="1" dirty="0" smtClean="0">
                <a:solidFill>
                  <a:schemeClr val="tx1"/>
                </a:solidFill>
              </a:rPr>
              <a:t>Kroppens förmåga att försvara sig mot vissa infektioner och mot elakartade tumörer (cancer) minskar kraftigt.</a:t>
            </a:r>
          </a:p>
          <a:p>
            <a:pPr algn="l"/>
            <a:endParaRPr lang="sv-SE" sz="9600" b="1" dirty="0">
              <a:solidFill>
                <a:schemeClr val="tx1"/>
              </a:solidFill>
            </a:endParaRPr>
          </a:p>
          <a:p>
            <a:pPr algn="l"/>
            <a:r>
              <a:rPr lang="sv-SE" sz="9600" b="1" dirty="0" smtClean="0">
                <a:solidFill>
                  <a:schemeClr val="tx1"/>
                </a:solidFill>
              </a:rPr>
              <a:t>Så småningom dör personen av att den drabbas av så många sjukdomar samtidigt.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2436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848872" cy="5904656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sv-SE" sz="4000" b="1" dirty="0" smtClean="0">
                <a:solidFill>
                  <a:schemeClr val="tx1"/>
                </a:solidFill>
              </a:rPr>
              <a:t>Frågeställningar</a:t>
            </a:r>
          </a:p>
          <a:p>
            <a:pPr marL="457200" lvl="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Vad </a:t>
            </a:r>
            <a:r>
              <a:rPr lang="sv-SE" b="1" dirty="0">
                <a:solidFill>
                  <a:schemeClr val="tx1"/>
                </a:solidFill>
              </a:rPr>
              <a:t>säger lagen om abort? </a:t>
            </a:r>
            <a:endParaRPr lang="sv-SE" b="1" dirty="0" smtClean="0">
              <a:solidFill>
                <a:schemeClr val="tx1"/>
              </a:solidFill>
            </a:endParaRPr>
          </a:p>
          <a:p>
            <a:pPr marL="457200" lvl="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D</a:t>
            </a:r>
            <a:r>
              <a:rPr lang="sv-SE" b="1" dirty="0" smtClean="0">
                <a:solidFill>
                  <a:schemeClr val="tx1"/>
                </a:solidFill>
              </a:rPr>
              <a:t>iskutera synen </a:t>
            </a:r>
            <a:r>
              <a:rPr lang="sv-SE" b="1" dirty="0">
                <a:solidFill>
                  <a:schemeClr val="tx1"/>
                </a:solidFill>
              </a:rPr>
              <a:t>på abort. Hur ser detta ut i andra länder än </a:t>
            </a:r>
            <a:r>
              <a:rPr lang="sv-SE" b="1" dirty="0" smtClean="0">
                <a:solidFill>
                  <a:schemeClr val="tx1"/>
                </a:solidFill>
              </a:rPr>
              <a:t>Sverige?</a:t>
            </a:r>
          </a:p>
          <a:p>
            <a:pPr marL="457200" lvl="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Fundera över och diskutera </a:t>
            </a:r>
            <a:r>
              <a:rPr lang="sv-SE" b="1" dirty="0">
                <a:solidFill>
                  <a:schemeClr val="tx1"/>
                </a:solidFill>
              </a:rPr>
              <a:t>om det endast är kvinnan som ska ha rätten att bestämma över en abort. Argumentera för och emot</a:t>
            </a:r>
            <a:r>
              <a:rPr lang="sv-SE" b="1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Gör uppgifterna 9.8-9.13 s. 259</a:t>
            </a:r>
            <a:endParaRPr lang="sv-SE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sv-SE" sz="6000" b="1" dirty="0" smtClean="0"/>
              <a:t>Preventivmetoder</a:t>
            </a:r>
            <a:endParaRPr lang="sv-SE" sz="6000" b="1" dirty="0"/>
          </a:p>
        </p:txBody>
      </p:sp>
      <p:pic>
        <p:nvPicPr>
          <p:cNvPr id="1027" name="Picture 3" descr="C:\Users\Ragnar\Pictures\Kond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28992" cy="34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3672408" cy="367240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Kondom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3600" b="1" dirty="0" err="1" smtClean="0">
                <a:solidFill>
                  <a:schemeClr val="tx1"/>
                </a:solidFill>
              </a:rPr>
              <a:t>Femidom</a:t>
            </a:r>
            <a:r>
              <a:rPr lang="sv-SE" sz="3600" b="1" dirty="0" smtClean="0">
                <a:solidFill>
                  <a:schemeClr val="tx1"/>
                </a:solidFill>
              </a:rPr>
              <a:t> och pessar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Spiral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Avbrutet samlag</a:t>
            </a:r>
          </a:p>
          <a:p>
            <a:pPr algn="l"/>
            <a:endParaRPr lang="sv-SE" b="1" dirty="0" smtClean="0">
              <a:solidFill>
                <a:schemeClr val="tx1"/>
              </a:solidFill>
            </a:endParaRPr>
          </a:p>
          <a:p>
            <a:pPr algn="l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11960" y="2276872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P-piller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P-spruta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P-stav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3600" b="1" dirty="0" smtClean="0">
                <a:solidFill>
                  <a:schemeClr val="tx1"/>
                </a:solidFill>
              </a:rPr>
              <a:t>Dagen-efter-piller</a:t>
            </a:r>
          </a:p>
          <a:p>
            <a:pPr marL="457200" indent="-457200">
              <a:buFont typeface="Arial" pitchFamily="34" charset="0"/>
              <a:buChar char="•"/>
            </a:pPr>
            <a:endParaRPr lang="sv-SE" b="1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0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Abort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b="1" dirty="0" smtClean="0"/>
              <a:t>Sverige har kvinnor rätt till fri abort fram till vecka 18.</a:t>
            </a:r>
          </a:p>
          <a:p>
            <a:pPr>
              <a:spcAft>
                <a:spcPts val="1200"/>
              </a:spcAft>
            </a:pPr>
            <a:r>
              <a:rPr lang="sv-SE" b="1" dirty="0" smtClean="0"/>
              <a:t>Kvinnan avgör själv om hon vill göra abort. Pappan kan endast ge sin syn på saken.</a:t>
            </a:r>
          </a:p>
          <a:p>
            <a:pPr>
              <a:spcAft>
                <a:spcPts val="1200"/>
              </a:spcAft>
            </a:pPr>
            <a:r>
              <a:rPr lang="sv-SE" b="1" dirty="0" smtClean="0"/>
              <a:t>Fram till vecka tolv går det att skrapa eller suga ut fostret.</a:t>
            </a:r>
          </a:p>
          <a:p>
            <a:pPr>
              <a:spcAft>
                <a:spcPts val="1200"/>
              </a:spcAft>
            </a:pPr>
            <a:r>
              <a:rPr lang="sv-SE" b="1" dirty="0" smtClean="0"/>
              <a:t>Mellan vecka 12 och 18 ges abortpiller och fostret måste ”födas fram”.</a:t>
            </a:r>
          </a:p>
        </p:txBody>
      </p:sp>
    </p:spTree>
    <p:extLst>
      <p:ext uri="{BB962C8B-B14F-4D97-AF65-F5344CB8AC3E}">
        <p14:creationId xmlns:p14="http://schemas.microsoft.com/office/powerpoint/2010/main" val="3821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Könssjukdomar</a:t>
            </a:r>
            <a:endParaRPr lang="sv-SE" sz="6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5800" b="1" dirty="0" smtClean="0"/>
              <a:t>Som </a:t>
            </a:r>
            <a:r>
              <a:rPr lang="sv-SE" sz="5800" b="1" dirty="0" err="1" smtClean="0"/>
              <a:t>orakas</a:t>
            </a:r>
            <a:r>
              <a:rPr lang="sv-SE" sz="5800" b="1" dirty="0" smtClean="0"/>
              <a:t> av bakterier:</a:t>
            </a:r>
          </a:p>
          <a:p>
            <a:r>
              <a:rPr lang="sv-SE" sz="5800" b="1" dirty="0" smtClean="0"/>
              <a:t>Gonorré </a:t>
            </a:r>
            <a:r>
              <a:rPr lang="sv-SE" sz="3500" b="1" dirty="0" smtClean="0"/>
              <a:t>ca </a:t>
            </a:r>
            <a:r>
              <a:rPr lang="sv-SE" sz="2800" b="1" dirty="0" smtClean="0"/>
              <a:t>600 per år, 80 </a:t>
            </a:r>
            <a:r>
              <a:rPr lang="sv-SE" sz="2800" b="1" dirty="0"/>
              <a:t>% är män</a:t>
            </a:r>
            <a:endParaRPr lang="sv-SE" sz="2800" b="1" dirty="0" smtClean="0"/>
          </a:p>
          <a:p>
            <a:r>
              <a:rPr lang="sv-SE" sz="5800" b="1" dirty="0" smtClean="0"/>
              <a:t>Klamydia </a:t>
            </a:r>
            <a:r>
              <a:rPr lang="sv-SE" sz="3000" b="1" dirty="0" smtClean="0"/>
              <a:t>ca 10 000 per år</a:t>
            </a:r>
          </a:p>
          <a:p>
            <a:r>
              <a:rPr lang="sv-SE" sz="5800" b="1" dirty="0" smtClean="0"/>
              <a:t>Syfilis </a:t>
            </a:r>
            <a:r>
              <a:rPr lang="sv-SE" sz="3000" b="1" dirty="0" smtClean="0"/>
              <a:t>ca 200 per år</a:t>
            </a:r>
          </a:p>
          <a:p>
            <a:pPr marL="0" indent="0">
              <a:buNone/>
            </a:pPr>
            <a:endParaRPr lang="sv-SE" sz="5800" b="1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0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sv-SE" sz="6000" b="1" dirty="0" smtClean="0"/>
              <a:t>Symptom</a:t>
            </a:r>
            <a:endParaRPr lang="sv-SE" sz="6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3672408"/>
          </a:xfrm>
        </p:spPr>
        <p:txBody>
          <a:bodyPr>
            <a:normAutofit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Gonorré, Klamydia och Syfilis har några gemensamma symptom:</a:t>
            </a:r>
          </a:p>
          <a:p>
            <a:pPr algn="l"/>
            <a:endParaRPr lang="sv-SE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Det </a:t>
            </a:r>
            <a:r>
              <a:rPr lang="sv-SE" b="1" dirty="0">
                <a:solidFill>
                  <a:schemeClr val="tx1"/>
                </a:solidFill>
              </a:rPr>
              <a:t>svider när man kissar.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det kommer en flytning från urinröret, slidan eller ändtarmen.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8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056784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Vid Gonorré får du även ont i halsen.</a:t>
            </a:r>
          </a:p>
          <a:p>
            <a:pPr algn="l"/>
            <a:endParaRPr lang="sv-SE" dirty="0" smtClean="0">
              <a:solidFill>
                <a:schemeClr val="tx1"/>
              </a:solidFill>
            </a:endParaRPr>
          </a:p>
          <a:p>
            <a:pPr algn="l"/>
            <a:r>
              <a:rPr lang="sv-SE" b="1" dirty="0" smtClean="0">
                <a:solidFill>
                  <a:schemeClr val="tx1"/>
                </a:solidFill>
              </a:rPr>
              <a:t>Vid Syfilis får du många fler symptom. Här är några av dem.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Sår på könsorganen.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utslag, över hela kroppen inklusive handflator och fotsulor, som inte kliar.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Feber</a:t>
            </a:r>
            <a:r>
              <a:rPr lang="sv-SE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Illamående.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Trötthet.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Ledsmärtor.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Håravfall.</a:t>
            </a:r>
            <a:endParaRPr lang="sv-S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b="1" dirty="0" smtClean="0"/>
              <a:t>Gemensamt för Gonorré, Klamydia och Syfilis är att de behandlas med antibiotika.</a:t>
            </a:r>
          </a:p>
          <a:p>
            <a:pPr marL="0" indent="0">
              <a:buNone/>
            </a:pPr>
            <a:endParaRPr lang="sv-S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87628"/>
            <a:ext cx="5764756" cy="38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6400" b="1" dirty="0" smtClean="0"/>
              <a:t>		</a:t>
            </a:r>
            <a:r>
              <a:rPr lang="sv-SE" sz="5400" b="1" dirty="0" err="1" smtClean="0"/>
              <a:t>Kondylom</a:t>
            </a:r>
            <a:r>
              <a:rPr lang="sv-SE" sz="5400" b="1" dirty="0" smtClean="0"/>
              <a:t> </a:t>
            </a:r>
            <a:r>
              <a:rPr lang="sv-SE" sz="3000" b="1" dirty="0" smtClean="0"/>
              <a:t>(ca 40 000 per år)</a:t>
            </a:r>
          </a:p>
          <a:p>
            <a:r>
              <a:rPr lang="sv-SE" b="1" dirty="0" smtClean="0"/>
              <a:t>Orsakas av humant papillomvirus (HPV).</a:t>
            </a:r>
          </a:p>
          <a:p>
            <a:r>
              <a:rPr lang="sv-SE" b="1" dirty="0" err="1" smtClean="0"/>
              <a:t>Kondylom</a:t>
            </a:r>
            <a:r>
              <a:rPr lang="sv-SE" b="1" dirty="0" smtClean="0"/>
              <a:t> kan långsamt växande hårda vita knottror bildas i hela underlivet. </a:t>
            </a:r>
          </a:p>
          <a:p>
            <a:r>
              <a:rPr lang="sv-SE" b="1" dirty="0" smtClean="0"/>
              <a:t>Man kan också bli smittad med viruset utan att det utvecklas synliga vårtor.</a:t>
            </a:r>
          </a:p>
          <a:p>
            <a:r>
              <a:rPr lang="sv-SE" b="1" dirty="0" smtClean="0"/>
              <a:t>Det tar minst en månad från en virusinfektion tills vårtorna kommer, ibland år. Vissa som har </a:t>
            </a:r>
            <a:r>
              <a:rPr lang="sv-SE" b="1" dirty="0" err="1" smtClean="0"/>
              <a:t>kondylom</a:t>
            </a:r>
            <a:r>
              <a:rPr lang="sv-SE" b="1" dirty="0" smtClean="0"/>
              <a:t> får klåda, sprickor och blödningar i underlivet.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8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5976664"/>
          </a:xfrm>
        </p:spPr>
        <p:txBody>
          <a:bodyPr>
            <a:normAutofit lnSpcReduction="10000"/>
          </a:bodyPr>
          <a:lstStyle/>
          <a:p>
            <a:r>
              <a:rPr lang="sv-SE" sz="4800" b="1" dirty="0" smtClean="0">
                <a:solidFill>
                  <a:schemeClr val="tx1"/>
                </a:solidFill>
              </a:rPr>
              <a:t>Behandling av </a:t>
            </a:r>
            <a:r>
              <a:rPr lang="sv-SE" sz="4800" b="1" dirty="0" err="1" smtClean="0">
                <a:solidFill>
                  <a:schemeClr val="tx1"/>
                </a:solidFill>
              </a:rPr>
              <a:t>kondylom</a:t>
            </a:r>
            <a:endParaRPr lang="sv-SE" sz="4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Det går ännu inte att behandla bort </a:t>
            </a:r>
            <a:r>
              <a:rPr lang="sv-SE" b="1" dirty="0" err="1" smtClean="0">
                <a:solidFill>
                  <a:schemeClr val="tx1"/>
                </a:solidFill>
              </a:rPr>
              <a:t>kondylomviruset</a:t>
            </a:r>
            <a:r>
              <a:rPr lang="sv-SE" b="1" dirty="0" smtClean="0">
                <a:solidFill>
                  <a:schemeClr val="tx1"/>
                </a:solidFill>
              </a:rPr>
              <a:t> men det går att behandla vårtorna.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err="1" smtClean="0">
                <a:solidFill>
                  <a:schemeClr val="tx1"/>
                </a:solidFill>
              </a:rPr>
              <a:t>Kondylominfektionen</a:t>
            </a:r>
            <a:r>
              <a:rPr lang="sv-SE" b="1" dirty="0" smtClean="0">
                <a:solidFill>
                  <a:schemeClr val="tx1"/>
                </a:solidFill>
              </a:rPr>
              <a:t> läker ut av sig själv efter några år, men det går inte att säga när man inte längre är smittsam.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Behandlingen går ut på att få bort vårtorna. De kan behandlas med en speciell lösning, brännas eller frysas bort. Ibland används även laser.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539</Words>
  <Application>Microsoft Office PowerPoint</Application>
  <PresentationFormat>Bildspel på skärmen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Fruktsamhet</vt:lpstr>
      <vt:lpstr>Preventivmetoder</vt:lpstr>
      <vt:lpstr>Abort</vt:lpstr>
      <vt:lpstr>Könssjukdomar</vt:lpstr>
      <vt:lpstr>Symptom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Ragnar</dc:creator>
  <cp:lastModifiedBy>Lindstedt, Ragnar</cp:lastModifiedBy>
  <cp:revision>22</cp:revision>
  <dcterms:created xsi:type="dcterms:W3CDTF">2012-12-15T14:56:46Z</dcterms:created>
  <dcterms:modified xsi:type="dcterms:W3CDTF">2012-12-17T11:33:38Z</dcterms:modified>
</cp:coreProperties>
</file>